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4160520"/>
            <a:ext cx="5212080" cy="233172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498848"/>
            <a:ext cx="43434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F8FA"/>
                </a:solidFill>
                <a:latin typeface="Arial"/>
              </a:rPr>
              <a:t>Екран над болотом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321808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Чому людину, захоплену пропагандою, так важко переконати фактами.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228600"/>
            <a:ext cx="5257800" cy="617220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566928"/>
            <a:ext cx="4343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5F8FA"/>
                </a:solidFill>
                <a:latin typeface="Arial"/>
              </a:rPr>
              <a:t>Ми думаємо: їй бракує фактів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Ми приходимо й кажемо: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«Ось правда. Ось докази. Ось що сталося».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Але часто людина захищає не просто помилку в голові.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Вона захищає внутрішню опору.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228600"/>
            <a:ext cx="5257800" cy="617220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566928"/>
            <a:ext cx="4343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F8FA"/>
                </a:solidFill>
                <a:latin typeface="Arial"/>
              </a:rPr>
              <a:t>Болото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Усередині може бути те, на що дуже боляче дивитися:</a:t>
            </a:r>
          </a:p>
          <a:p>
            <a:pPr algn="l">
              <a:spcAft>
                <a:spcPts val="3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• сором;</a:t>
            </a:r>
          </a:p>
          <a:p>
            <a:pPr algn="l">
              <a:spcAft>
                <a:spcPts val="3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• приниження;</a:t>
            </a:r>
          </a:p>
          <a:p>
            <a:pPr algn="l">
              <a:spcAft>
                <a:spcPts val="3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• безсилля;</a:t>
            </a:r>
          </a:p>
          <a:p>
            <a:pPr algn="l">
              <a:spcAft>
                <a:spcPts val="3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• злість;</a:t>
            </a:r>
          </a:p>
          <a:p>
            <a:pPr algn="l">
              <a:spcAft>
                <a:spcPts val="3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• відчуття: «я ніхто».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228600"/>
            <a:ext cx="5257800" cy="617220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566928"/>
            <a:ext cx="4343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F8FA"/>
                </a:solidFill>
                <a:latin typeface="Arial"/>
              </a:rPr>
              <a:t>Він піднімає голову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І перестає дивитися вниз — на свій біль і безсилля.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Він дивиться туди, де йому показують іншу версію життя: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не бруд, не біль, не слабкість — а силу.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228600"/>
            <a:ext cx="5257800" cy="617220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566928"/>
            <a:ext cx="4343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F8FA"/>
                </a:solidFill>
                <a:latin typeface="Arial"/>
              </a:rPr>
              <a:t>Екран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Над «болотом» з’являється екран. Він говорить:</a:t>
            </a:r>
          </a:p>
          <a:p>
            <a:pPr algn="l">
              <a:spcAft>
                <a:spcPts val="3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• «Ти не слабкий. Ти частина великого».</a:t>
            </a:r>
          </a:p>
          <a:p>
            <a:pPr algn="l">
              <a:spcAft>
                <a:spcPts val="3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• «Тебе не принизили. Ти частина сили».</a:t>
            </a:r>
          </a:p>
          <a:p>
            <a:pPr algn="l">
              <a:spcAft>
                <a:spcPts val="3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• «Ти не один. Ти серед своїх».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228600"/>
            <a:ext cx="5257800" cy="617220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566928"/>
            <a:ext cx="4343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F8FA"/>
                </a:solidFill>
                <a:latin typeface="Arial"/>
              </a:rPr>
              <a:t>Він тримається не за факти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Не тому, що на екрані обов’язково правда.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А тому, що поруч з екраном йому легше відчувати себе кимось важливим.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Екран дає відчуття: «Я не нікчема».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228600"/>
            <a:ext cx="5257800" cy="617220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566928"/>
            <a:ext cx="4343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5F8FA"/>
                </a:solidFill>
                <a:latin typeface="Arial"/>
              </a:rPr>
              <a:t>Помилка того, хто сперечається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Інша людина думає: «Зараз я доведу, що екран бреше».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Але вона сперечається з картинкою.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А людина може захищати емоційний порятунок.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228600"/>
            <a:ext cx="5257800" cy="617220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566928"/>
            <a:ext cx="4343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F8FA"/>
                </a:solidFill>
                <a:latin typeface="Arial"/>
              </a:rPr>
              <a:t>Якщо екран згасне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50">
                <a:solidFill>
                  <a:srgbClr val="E1E8EE"/>
                </a:solidFill>
                <a:latin typeface="Arial"/>
              </a:rPr>
              <a:t>Людина знову побачить те, від чого відверталася:</a:t>
            </a:r>
          </a:p>
          <a:p>
            <a:pPr algn="l">
              <a:spcAft>
                <a:spcPts val="300"/>
              </a:spcAft>
            </a:pPr>
            <a:r>
              <a:rPr sz="1650">
                <a:solidFill>
                  <a:srgbClr val="E1E8EE"/>
                </a:solidFill>
                <a:latin typeface="Arial"/>
              </a:rPr>
              <a:t>• свій біль;</a:t>
            </a:r>
          </a:p>
          <a:p>
            <a:pPr algn="l">
              <a:spcAft>
                <a:spcPts val="300"/>
              </a:spcAft>
            </a:pPr>
            <a:r>
              <a:rPr sz="1650">
                <a:solidFill>
                  <a:srgbClr val="E1E8EE"/>
                </a:solidFill>
                <a:latin typeface="Arial"/>
              </a:rPr>
              <a:t>• свій сором;</a:t>
            </a:r>
          </a:p>
          <a:p>
            <a:pPr algn="l">
              <a:spcAft>
                <a:spcPts val="300"/>
              </a:spcAft>
            </a:pPr>
            <a:r>
              <a:rPr sz="1650">
                <a:solidFill>
                  <a:srgbClr val="E1E8EE"/>
                </a:solidFill>
                <a:latin typeface="Arial"/>
              </a:rPr>
              <a:t>• свою злість;</a:t>
            </a:r>
          </a:p>
          <a:p>
            <a:pPr algn="l">
              <a:spcAft>
                <a:spcPts val="300"/>
              </a:spcAft>
            </a:pPr>
            <a:r>
              <a:rPr sz="1650">
                <a:solidFill>
                  <a:srgbClr val="E1E8EE"/>
                </a:solidFill>
                <a:latin typeface="Arial"/>
              </a:rPr>
              <a:t>• можливо, власну участь у злі.</a:t>
            </a:r>
          </a:p>
          <a:p>
            <a:pPr algn="l">
              <a:spcAft>
                <a:spcPts val="600"/>
              </a:spcAft>
            </a:pPr>
            <a:r>
              <a:rPr sz="1650">
                <a:solidFill>
                  <a:srgbClr val="E1E8EE"/>
                </a:solidFill>
                <a:latin typeface="Arial"/>
              </a:rPr>
              <a:t>Тому факти можуть викликати не цікавість, а злість на того, хто їх приносить.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228600"/>
            <a:ext cx="5257800" cy="617220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566928"/>
            <a:ext cx="4343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F8FA"/>
                </a:solidFill>
                <a:latin typeface="Arial"/>
              </a:rPr>
              <a:t>Що він захищає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37360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У цій моделі людина може захищати не стільки країну, історію чи факти.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Вона може захищати стан, у якому нарешті відчуває себе сильною.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6880" y="6263640"/>
            <a:ext cx="2011680" cy="320040"/>
          </a:xfrm>
          <a:prstGeom prst="rect">
            <a:avLst/>
          </a:prstGeom>
          <a:solidFill>
            <a:srgbClr val="05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4048" y="3794760"/>
            <a:ext cx="5440680" cy="2788920"/>
          </a:xfrm>
          <a:prstGeom prst="rect">
            <a:avLst/>
          </a:prstGeom>
          <a:solidFill>
            <a:srgbClr val="040E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160520"/>
            <a:ext cx="434340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F8FA"/>
                </a:solidFill>
                <a:latin typeface="Arial"/>
              </a:rPr>
              <a:t>Головна думка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010912"/>
            <a:ext cx="434340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Факти не вимикають екран, якщо екран замінює людині внутрішню опору.</a:t>
            </a:r>
          </a:p>
          <a:p>
            <a:pPr algn="l">
              <a:spcAft>
                <a:spcPts val="600"/>
              </a:spcAft>
            </a:pPr>
            <a:r>
              <a:rPr sz="1800">
                <a:solidFill>
                  <a:srgbClr val="E1E8EE"/>
                </a:solidFill>
                <a:latin typeface="Arial"/>
              </a:rPr>
              <a:t>Поки немає іншої опори, вона може триматися за хибну.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