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1. Живая девочка. Она ещё верит: радость можно принести матери.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2. Она ищет утешения. Маленькая беда. Последняя секунда доверия.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3. Первый холодный отказ. Не крик. Просто ладонь между ней и теплом.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4. Сжатие за столом. Ошибка становится тем, за что надо уменьшиться.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5. Ошибка перед классом. Когда ошибка становится видимой всем.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6. Дом закрепляет стыд. Тетрадь уже не про учёбу. Она становится центром напряжения.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7. Удобная девочка. Она учится быть тихой, полезной и незаметной.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8. Подростковая броня. Теперь боль не просит. Она охраняет себя.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9. Теперь её дочь живая. История начинается снова: ребёнок несёт радость.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10. Дочь ищет утешения. Та же просьба. Но воздух уже тяжелее.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11. Повтор жеста. Она невольно отвечает тем же «не сейчас».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12. Передача состоялась. Мать ушла в быт. Дочь осталась с первым внутренним узлом.
Цепь выглядит не как катастрофа, а как обычная тишина, которая повторяется.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ёплый_семейный_уют_в_солнечном_дом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2800" b="1">
                <a:solidFill>
                  <a:srgbClr val="F5F5F5"/>
                </a:solidFill>
                <a:latin typeface="Arial"/>
              </a:rPr>
              <a:t>Жива дівчинка</a:t>
            </a:r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1850" b="0">
                <a:solidFill>
                  <a:srgbClr val="F5F5F5"/>
                </a:solidFill>
                <a:latin typeface="Arial"/>
              </a:rPr>
              <a:t>Вона ще вірить: радістю можна поділитися з мамою.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плый_момент_в_старинной_кухн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2800" b="1">
                <a:solidFill>
                  <a:srgbClr val="F5F5F5"/>
                </a:solidFill>
                <a:latin typeface="Arial"/>
              </a:rPr>
              <a:t>Вона шукає втіхи</a:t>
            </a:r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1850" b="0">
                <a:solidFill>
                  <a:srgbClr val="F5F5F5"/>
                </a:solidFill>
                <a:latin typeface="Arial"/>
              </a:rPr>
              <a:t>Сталася маленька біда. Їй боляче, і вона йде до мами по підтримку.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ёплый_момент_в_старой_кухн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2800" b="1">
                <a:solidFill>
                  <a:srgbClr val="F5F5F5"/>
                </a:solidFill>
                <a:latin typeface="Arial"/>
              </a:rPr>
              <a:t>Перша холодна відмова</a:t>
            </a:r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1850" b="0">
                <a:solidFill>
                  <a:srgbClr val="F5F5F5"/>
                </a:solidFill>
                <a:latin typeface="Arial"/>
              </a:rPr>
              <a:t>Не крик. Просто долоня між нею і теплом: «не зараз».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ий_вечер_в_старой_кухн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2800" b="1">
                <a:solidFill>
                  <a:srgbClr val="F5F5F5"/>
                </a:solidFill>
                <a:latin typeface="Arial"/>
              </a:rPr>
              <a:t>Вона замикається за столом</a:t>
            </a:r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1850" b="0">
                <a:solidFill>
                  <a:srgbClr val="F5F5F5"/>
                </a:solidFill>
                <a:latin typeface="Arial"/>
              </a:rPr>
              <a:t>Дорослий не допомагає зрозуміти помилку. Дитина вчиться замикатися в собі й соромитися.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старинный_класс_с_учениками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2800" b="1">
                <a:solidFill>
                  <a:srgbClr val="F5F5F5"/>
                </a:solidFill>
                <a:latin typeface="Arial"/>
              </a:rPr>
              <a:t>Помилка перед класом</a:t>
            </a:r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1850" b="0">
                <a:solidFill>
                  <a:srgbClr val="F5F5F5"/>
                </a:solidFill>
                <a:latin typeface="Arial"/>
              </a:rPr>
              <a:t>Коли помилку бачать усі, сором стає публічним.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время_учёбы_за_столом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2800" b="1">
                <a:solidFill>
                  <a:srgbClr val="F5F5F5"/>
                </a:solidFill>
                <a:latin typeface="Arial"/>
              </a:rPr>
              <a:t>Удома сором стає сильнішим</a:t>
            </a:r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1850" b="0">
                <a:solidFill>
                  <a:srgbClr val="F5F5F5"/>
                </a:solidFill>
                <a:latin typeface="Arial"/>
              </a:rPr>
              <a:t>Зошит уже не про навчання. Він стає центром напруження.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плая_домашняя_обстановка_в_кухн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2800" b="1">
                <a:solidFill>
                  <a:srgbClr val="F5F5F5"/>
                </a:solidFill>
                <a:latin typeface="Arial"/>
              </a:rPr>
              <a:t>«Зручна» дівчинка</a:t>
            </a:r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1850" b="0">
                <a:solidFill>
                  <a:srgbClr val="F5F5F5"/>
                </a:solidFill>
                <a:latin typeface="Arial"/>
              </a:rPr>
              <a:t>Вона вчиться бути тихою, корисною й непомітною.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ни_в_старом_коридор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2800" b="1">
                <a:solidFill>
                  <a:srgbClr val="F5F5F5"/>
                </a:solidFill>
                <a:latin typeface="Arial"/>
              </a:rPr>
              <a:t>Підліткова броня</a:t>
            </a:r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1850" b="0">
                <a:solidFill>
                  <a:srgbClr val="F5F5F5"/>
                </a:solidFill>
                <a:latin typeface="Arial"/>
              </a:rPr>
              <a:t>Тепер біль не просить про допомогу. Він захищається.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14 июн. 2026 г., 14_29_31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2800" b="1">
                <a:solidFill>
                  <a:srgbClr val="F5F5F5"/>
                </a:solidFill>
                <a:latin typeface="Arial"/>
              </a:rPr>
              <a:t>Тепер у неї є донька</a:t>
            </a:r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1850" b="0">
                <a:solidFill>
                  <a:srgbClr val="F5F5F5"/>
                </a:solidFill>
                <a:latin typeface="Arial"/>
              </a:rPr>
              <a:t>Історія починається знову: дитина несе радість і чекає тепла.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плый_семейный_момент_в_кухн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2800" b="1">
                <a:solidFill>
                  <a:srgbClr val="F5F5F5"/>
                </a:solidFill>
                <a:latin typeface="Arial"/>
              </a:rPr>
              <a:t>Донька шукає втіхи</a:t>
            </a:r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1850" b="0">
                <a:solidFill>
                  <a:srgbClr val="F5F5F5"/>
                </a:solidFill>
                <a:latin typeface="Arial"/>
              </a:rPr>
              <a:t>Те саме просте прохання про підтримку. Але повітря вже важче.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ёплая_сцена_в_кухне_с_ребёнком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2800" b="1">
                <a:solidFill>
                  <a:srgbClr val="F5F5F5"/>
                </a:solidFill>
                <a:latin typeface="Arial"/>
              </a:rPr>
              <a:t>Повтор жесту</a:t>
            </a:r>
          </a:p>
        </p:txBody>
      </p:sp>
      <p:sp>
        <p:nvSpPr>
          <p:cNvPr id="6" name="Shape 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6236208"/>
            <a:ext cx="10789920" cy="521208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1850" b="0">
                <a:solidFill>
                  <a:srgbClr val="F5F5F5"/>
                </a:solidFill>
                <a:latin typeface="Arial"/>
              </a:rPr>
              <a:t>Вона мимоволі відповідає тим самим: «не зараз».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ая_осень_в_домашнем_уюте.pn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11111">
              <a:alpha val="7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02920" y="164592"/>
            <a:ext cx="9875520" cy="45720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4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2800" b="1">
                <a:solidFill>
                  <a:srgbClr val="F5F5F5"/>
                </a:solidFill>
                <a:latin typeface="Arial"/>
              </a:rPr>
              <a:t>Ланцюг повторився</a:t>
            </a:r>
          </a:p>
        </p:txBody>
      </p:sp>
      <p:sp>
        <p:nvSpPr>
          <p:cNvPr id="6" name="Shape 3"/>
          <p:cNvSpPr/>
          <p:nvPr/>
        </p:nvSpPr>
        <p:spPr>
          <a:xfrm>
            <a:off x="0" y="5532120"/>
            <a:ext cx="12191695" cy="1325880"/>
          </a:xfrm>
          <a:prstGeom prst="rect">
            <a:avLst/>
          </a:prstGeom>
          <a:solidFill>
            <a:srgbClr val="111111">
              <a:alpha val="70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94360" y="5760720"/>
            <a:ext cx="10789920" cy="1005840"/>
          </a:xfrm>
          <a:prstGeom prst="rect">
            <a:avLst/>
          </a:prstGeom>
          <a:noFill/>
          <a:ln/>
          <a:effectLst>
            <a:outerShdw sx="100000" sy="100000" kx="0" ky="0" algn="bl" rotWithShape="0" blurRad="25400" dist="50800" dir="2700000">
              <a:srgbClr val="000000">
                <a:alpha val="55000"/>
              </a:srgbClr>
            </a:outerShdw>
          </a:effectLst>
        </p:spPr>
        <p:txBody>
          <a:bodyPr wrap="square" lIns="254" tIns="254" rIns="254" bIns="254" rtlCol="0" anchor="ctr">
            <a:normAutofit/>
          </a:bodyPr>
          <a:lstStyle/>
          <a:p>
            <a:r>
              <a:rPr sz="1700" b="0">
                <a:solidFill>
                  <a:srgbClr val="F5F5F5"/>
                </a:solidFill>
                <a:latin typeface="Arial"/>
              </a:rPr>
              <a:t>Мати повернулася до справ. Донька залишилася сама.</a:t>
            </a:r>
          </a:p>
          <a:p>
            <a:r>
              <a:rPr sz="1700" b="0">
                <a:solidFill>
                  <a:srgbClr val="F5F5F5"/>
                </a:solidFill>
                <a:latin typeface="Arial"/>
              </a:rPr>
              <a:t>Це не схоже на катастрофу. Лише на звичайну тишу, яка повторюється знову і знову.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 холодной матери — к холодной матери</dc:title>
  <dc:subject>От холодной матери — к холодной матери</dc:subject>
  <dc:creator>OpenAI</dc:creator>
  <cp:lastModifiedBy>OpenAI</cp:lastModifiedBy>
  <cp:revision>1</cp:revision>
  <dcterms:created xsi:type="dcterms:W3CDTF">2026-06-14T12:21:58Z</dcterms:created>
  <dcterms:modified xsi:type="dcterms:W3CDTF">2026-06-14T12:21:58Z</dcterms:modified>
</cp:coreProperties>
</file>