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емный_вечер_в_кухне_с_телевизором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4892040"/>
            <a:ext cx="11155680" cy="150876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56632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 algn="l">
              <a:buNone/>
            </a:pPr>
            <a:pPr indent="0" marL="0">
              <a:buNone/>
            </a:pPr>
            <a:r>
              <a:rPr sz="2300" b="1">
                <a:solidFill>
                  <a:srgbClr val="F5F5F5"/>
                </a:solidFill>
                <a:latin typeface="Arial"/>
              </a:rPr>
              <a:t>Не суспільство взагалі. Конкретна війна</a:t>
            </a:r>
            <a:endParaRPr lang="en-US" sz="2600" dirty="0"/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Росія і війна проти України.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Це не «діагноз народу». Це карта можливого механізму: як внутрішній біль може стати матеріалом війни.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ий_момент_размышлений_у_окна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502920"/>
            <a:ext cx="4892040" cy="210312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667512"/>
            <a:ext cx="44348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 algn="l">
              <a:buNone/>
            </a:pPr>
            <a:pPr indent="0" marL="0">
              <a:buNone/>
            </a:pPr>
            <a:r>
              <a:rPr sz="2300" b="1">
                <a:solidFill>
                  <a:srgbClr val="F5F5F5"/>
                </a:solidFill>
                <a:latin typeface="Arial"/>
              </a:rPr>
              <a:t>Звичайна людина — не чистий аркуш</a:t>
            </a:r>
            <a:endParaRPr lang="en-US" sz="2500" dirty="0"/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Зовні — побут, робота, сім’я, звичні слова.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Усередині можуть бути страх, приниження, мовчання, звичка терпіти.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Пропаганда приходить не в порожнє місце.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ое_размышление_у_окна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4892040"/>
            <a:ext cx="11155680" cy="150876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56632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 algn="l">
              <a:buNone/>
            </a:pPr>
            <a:pPr indent="0" marL="0">
              <a:buNone/>
            </a:pPr>
            <a:r>
              <a:rPr sz="2300" b="1">
                <a:solidFill>
                  <a:srgbClr val="F5F5F5"/>
                </a:solidFill>
                <a:latin typeface="Arial"/>
              </a:rPr>
              <a:t>Біль без мови стає злістю</a:t>
            </a:r>
            <a:endParaRPr lang="en-US" sz="2600" dirty="0"/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Якщо біль не названий, він не зникає.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Він залишається всередині й з часом може стати вкоріненою злістю.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одинокая_ночь_с_телевизором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502920"/>
            <a:ext cx="4892040" cy="210312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667512"/>
            <a:ext cx="44348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 algn="l">
              <a:buNone/>
            </a:pPr>
            <a:pPr indent="0" marL="0">
              <a:buNone/>
            </a:pPr>
            <a:r>
              <a:rPr sz="2300" b="1">
                <a:solidFill>
                  <a:srgbClr val="F5F5F5"/>
                </a:solidFill>
                <a:latin typeface="Arial"/>
              </a:rPr>
              <a:t>Злість шукає адресу</a:t>
            </a:r>
            <a:endParaRPr lang="en-US" sz="2500" dirty="0"/>
          </a:p>
          <a:p>
            <a:r>
              <a:rPr sz="2300" b="1">
                <a:solidFill>
                  <a:srgbClr val="F5F5F5"/>
                </a:solidFill>
                <a:latin typeface="Arial"/>
              </a:rPr>
              <a:t>Людина може не знати, на кого саме вона злиться.</a:t>
            </a:r>
          </a:p>
          <a:p>
            <a:r>
              <a:rPr sz="2300" b="1">
                <a:solidFill>
                  <a:srgbClr val="F5F5F5"/>
                </a:solidFill>
                <a:latin typeface="Arial"/>
              </a:rPr>
              <a:t>Але злість і напруження залишаються всередині. Їм потрібен об’єкт, якого можна ненавидіти без сорому.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одинокий_вечер_в_пустой_квартире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4892040"/>
            <a:ext cx="11155680" cy="150876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56632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 algn="l">
              <a:buNone/>
            </a:pPr>
            <a:pPr indent="0" marL="0">
              <a:buNone/>
            </a:pPr>
            <a:r>
              <a:rPr sz="2300" b="1">
                <a:solidFill>
                  <a:srgbClr val="F5F5F5"/>
                </a:solidFill>
                <a:latin typeface="Arial"/>
              </a:rPr>
              <a:t>Екран дає ворогові обличчя</a:t>
            </a:r>
            <a:endParaRPr lang="en-US" sz="2600" dirty="0"/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Пропаганда не обов’язково створює злість з нуля. Вона може сказати: «Ось джерело. Ось винуватець твого болю».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ожидание_в_тумане_у_сцены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502920"/>
            <a:ext cx="4892040" cy="210312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667512"/>
            <a:ext cx="44348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 algn="l">
              <a:buNone/>
            </a:pPr>
            <a:pPr indent="0" marL="0">
              <a:buNone/>
            </a:pPr>
            <a:r>
              <a:rPr sz="2300" b="1">
                <a:solidFill>
                  <a:srgbClr val="F5F5F5"/>
                </a:solidFill>
                <a:latin typeface="Arial"/>
              </a:rPr>
              <a:t>Велич, узята в борг</a:t>
            </a:r>
            <a:endParaRPr lang="en-US" sz="2500" dirty="0"/>
          </a:p>
          <a:p>
            <a:r>
              <a:rPr sz="2300" b="1">
                <a:solidFill>
                  <a:srgbClr val="F5F5F5"/>
                </a:solidFill>
                <a:latin typeface="Arial"/>
              </a:rPr>
              <a:t>Коли власна гідність не виросла з любові й визнання, її можна позичити у великого «ми».</a:t>
            </a:r>
          </a:p>
          <a:p>
            <a:r>
              <a:rPr sz="2300" b="1">
                <a:solidFill>
                  <a:srgbClr val="F5F5F5"/>
                </a:solidFill>
                <a:latin typeface="Arial"/>
              </a:rPr>
              <a:t>«Я нічого не значу» перетворюється на «ми великі».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ёмный_вечер_в_кухне_за_столом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4892040"/>
            <a:ext cx="11155680" cy="150876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56632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 algn="l">
              <a:buNone/>
            </a:pPr>
            <a:pPr indent="0" marL="0">
              <a:buNone/>
            </a:pPr>
            <a:r>
              <a:rPr sz="2300" b="1">
                <a:solidFill>
                  <a:srgbClr val="F5F5F5"/>
                </a:solidFill>
                <a:latin typeface="Arial"/>
              </a:rPr>
              <a:t>Ненависть отримує право</a:t>
            </a:r>
            <a:endParaRPr lang="en-US" sz="2600" dirty="0"/>
          </a:p>
          <a:p>
            <a:r>
              <a:rPr sz="2300" b="1">
                <a:solidFill>
                  <a:srgbClr val="F5F5F5"/>
                </a:solidFill>
                <a:latin typeface="Arial"/>
              </a:rPr>
              <a:t>Злість каже: «треба покарати».</a:t>
            </a:r>
          </a:p>
          <a:p>
            <a:r>
              <a:rPr sz="2300" b="1">
                <a:solidFill>
                  <a:srgbClr val="F5F5F5"/>
                </a:solidFill>
                <a:latin typeface="Arial"/>
              </a:rPr>
              <a:t>Велич каже: «ти маєш історичне право».</a:t>
            </a:r>
          </a:p>
          <a:p>
            <a:r>
              <a:rPr sz="2300" b="1">
                <a:solidFill>
                  <a:srgbClr val="F5F5F5"/>
                </a:solidFill>
                <a:latin typeface="Arial"/>
              </a:rPr>
              <a:t>Так насильство отримує моральне виправдання.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ий_ужин_в_сумраке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4892040"/>
            <a:ext cx="11155680" cy="150876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56632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 algn="l">
              <a:buNone/>
            </a:pPr>
            <a:pPr indent="0" marL="0">
              <a:buNone/>
            </a:pPr>
            <a:r>
              <a:rPr sz="2300" b="1">
                <a:solidFill>
                  <a:srgbClr val="F5F5F5"/>
                </a:solidFill>
                <a:latin typeface="Arial"/>
              </a:rPr>
              <a:t>Мовчання теж підтримує механізм</a:t>
            </a:r>
            <a:endParaRPr lang="en-US" sz="2600" dirty="0"/>
          </a:p>
          <a:p>
            <a:r>
              <a:rPr sz="2300" b="1">
                <a:solidFill>
                  <a:srgbClr val="F5F5F5"/>
                </a:solidFill>
                <a:latin typeface="Arial"/>
              </a:rPr>
              <a:t>Не кожен кричить на підтримку війни.</a:t>
            </a:r>
          </a:p>
          <a:p>
            <a:r>
              <a:rPr sz="2300" b="1">
                <a:solidFill>
                  <a:srgbClr val="F5F5F5"/>
                </a:solidFill>
                <a:latin typeface="Arial"/>
              </a:rPr>
              <a:t>Але страх, вигода і звичка відвертатися теж можуть ставати частиною спільної машини.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ий_коридор_старого_здания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4892040"/>
            <a:ext cx="11155680" cy="150876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56632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 algn="l">
              <a:buNone/>
            </a:pPr>
            <a:pPr indent="0" marL="0">
              <a:buNone/>
            </a:pPr>
            <a:r>
              <a:rPr sz="2300" b="1">
                <a:solidFill>
                  <a:srgbClr val="F5F5F5"/>
                </a:solidFill>
                <a:latin typeface="Arial"/>
              </a:rPr>
              <a:t>Інституції закріплюють механізм</a:t>
            </a:r>
            <a:endParaRPr lang="en-US" sz="2600" dirty="0"/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Пропаганда працює не сама. Її можуть підсилювати школа, армія, робота, бюрократія, страх покарання і публічні ритуали.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размышления_в_пустой_комнате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4892040"/>
            <a:ext cx="11155680" cy="150876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56632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 algn="l">
              <a:buNone/>
            </a:pPr>
            <a:pPr indent="0" marL="0">
              <a:buNone/>
            </a:pPr>
            <a:r>
              <a:rPr sz="2300" b="1">
                <a:solidFill>
                  <a:srgbClr val="F5F5F5"/>
                </a:solidFill>
                <a:latin typeface="Arial"/>
              </a:rPr>
              <a:t>Війна входить у дім</a:t>
            </a:r>
            <a:endParaRPr lang="en-US" sz="2600" dirty="0"/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Спочатку вона лише на екрані.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Потім — у сім’ї, військкоматі, повідомленні про загибель, цінах і розмовах, яких уникають.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Далеке стає особистим.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ая_заброшенная_комната_с_окнами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6446520" y="502920"/>
            <a:ext cx="5257800" cy="210312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6675120" y="667512"/>
            <a:ext cx="48006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 algn="l">
              <a:buNone/>
            </a:pPr>
            <a:pPr indent="0" marL="0">
              <a:buNone/>
            </a:pPr>
            <a:r>
              <a:rPr sz="2300" b="1">
                <a:solidFill>
                  <a:srgbClr val="F5F5F5"/>
                </a:solidFill>
                <a:latin typeface="Arial"/>
              </a:rPr>
              <a:t>Україна повертає реальність</a:t>
            </a:r>
            <a:endParaRPr lang="en-US" sz="2500" dirty="0"/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По той бік образу — не абстрактний «ворог». Там людина.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Дім. Сім’я. Місто. Пам’ять. Втрата.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ночь_в_квартире_напряжение_на_лицах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4892040"/>
            <a:ext cx="11155680" cy="150876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56632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 algn="l">
              <a:buNone/>
            </a:pPr>
            <a:pPr indent="0" marL="0">
              <a:buNone/>
            </a:pPr>
            <a:r>
              <a:rPr sz="2300" b="1">
                <a:solidFill>
                  <a:srgbClr val="F5F5F5"/>
                </a:solidFill>
                <a:latin typeface="Arial"/>
              </a:rPr>
              <a:t>Росія — не одне обличчя</a:t>
            </a:r>
            <a:endParaRPr lang="en-US" sz="2600" dirty="0"/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Є віра. Є страх. Є мовчання.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Є протест, утома, сором, втеча, цинізм.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Один і той самий механізм діє на людей по-різному.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ожидание_в_пустой_квартире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4892040"/>
            <a:ext cx="11155680" cy="150876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56632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 algn="l">
              <a:buNone/>
            </a:pPr>
            <a:pPr indent="0" marL="0">
              <a:buNone/>
            </a:pPr>
            <a:r>
              <a:rPr sz="2300" b="1">
                <a:solidFill>
                  <a:srgbClr val="F5F5F5"/>
                </a:solidFill>
                <a:latin typeface="Arial"/>
              </a:rPr>
              <a:t>Ціна позиченої величі</a:t>
            </a:r>
            <a:endParaRPr lang="en-US" sz="2600" dirty="0"/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Чуже життя перетворюється на матеріал.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F5F5F5"/>
                </a:solidFill>
                <a:latin typeface="Arial"/>
              </a:rPr>
              <a:t>Власне життя теж біднішає: менше правди, менше зв’язку, менше майбутнього.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ая_беседа_в_уютной_квартире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6446520" y="502920"/>
            <a:ext cx="5257800" cy="210312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6675120" y="667512"/>
            <a:ext cx="48006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 algn="l">
              <a:buNone/>
            </a:pPr>
            <a:pPr indent="0" marL="0">
              <a:buNone/>
            </a:pPr>
            <a:r>
              <a:rPr sz="2300" b="1">
                <a:solidFill>
                  <a:srgbClr val="F5F5F5"/>
                </a:solidFill>
                <a:latin typeface="Arial"/>
              </a:rPr>
              <a:t>Болю потрібні слова раніше, ніж йому дадуть ворога</a:t>
            </a:r>
            <a:endParaRPr lang="en-US" sz="2500" dirty="0"/>
          </a:p>
          <a:p>
            <a:r>
              <a:rPr sz="2300" b="1">
                <a:solidFill>
                  <a:srgbClr val="F5F5F5"/>
                </a:solidFill>
                <a:latin typeface="Arial"/>
              </a:rPr>
              <a:t>Якщо людина не розуміє свого болю, хтось інший може назвати його за неї.</a:t>
            </a:r>
          </a:p>
          <a:p>
            <a:r>
              <a:rPr sz="2300" b="1">
                <a:solidFill>
                  <a:srgbClr val="F5F5F5"/>
                </a:solidFill>
                <a:latin typeface="Arial"/>
              </a:rPr>
              <a:t>Людина має відчути гідність раніше, ніж їй запропонують велич.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и война против Украины</dc:title>
  <dc:subject>Россия и война против Украины через призму вжитой злости, заёмного величия и пропаганды</dc:subject>
  <dc:creator>OpenAI</dc:creator>
  <cp:lastModifiedBy>OpenAI</cp:lastModifiedBy>
  <cp:revision>1</cp:revision>
  <dcterms:created xsi:type="dcterms:W3CDTF">2026-06-14T12:32:46Z</dcterms:created>
  <dcterms:modified xsi:type="dcterms:W3CDTF">2026-06-14T12:32:46Z</dcterms:modified>
</cp:coreProperties>
</file>