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1111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темный_вечер_в_кухне_с_телевизором.png">    </p:cNvPr>
          <p:cNvPicPr>
            <a:picLocks noChangeAspect="1"/>
          </p:cNvPicPr>
          <p:nvPr/>
        </p:nvPicPr>
        <p:blipFill>
          <a:blip r:embed="rId1"/>
          <a:srcRect l="0" r="0"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>
              <a:alpha val="22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4" name="Shape 1"/>
          <p:cNvSpPr/>
          <p:nvPr/>
        </p:nvSpPr>
        <p:spPr>
          <a:xfrm>
            <a:off x="502920" y="4892040"/>
            <a:ext cx="11155680" cy="1508760"/>
          </a:xfrm>
          <a:prstGeom prst="rect">
            <a:avLst/>
          </a:prstGeom>
          <a:solidFill>
            <a:srgbClr val="111111">
              <a:alpha val="82000"/>
            </a:srgbClr>
          </a:solidFill>
          <a:ln w="12700">
            <a:solidFill>
              <a:srgbClr val="111111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5" name="Text 2"/>
          <p:cNvSpPr/>
          <p:nvPr/>
        </p:nvSpPr>
        <p:spPr>
          <a:xfrm>
            <a:off x="731520" y="5056632"/>
            <a:ext cx="106984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F3F1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  Не общество вообще. Конкретная война.
</a:t>
            </a:r>
            <a:pPr indent="0" marL="0">
              <a:buNone/>
            </a:pPr>
            <a:r>
              <a:rPr lang="en-US" sz="1650" dirty="0">
                <a:solidFill>
                  <a:srgbClr val="F3F1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и война против Украины.</a:t>
            </a:r>
            <a:endParaRPr lang="en-US" sz="2600" dirty="0"/>
          </a:p>
          <a:p>
            <a:pPr indent="0" marL="0">
              <a:buNone/>
            </a:pPr>
            <a:r>
              <a:rPr lang="en-US" sz="1650" dirty="0">
                <a:solidFill>
                  <a:srgbClr val="F3F1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“диагноз народу”.</a:t>
            </a:r>
            <a:endParaRPr lang="en-US" sz="2600" dirty="0"/>
          </a:p>
          <a:p>
            <a:pPr indent="0" marL="0">
              <a:buNone/>
            </a:pPr>
            <a:r>
              <a:rPr lang="en-US" sz="1650" dirty="0">
                <a:solidFill>
                  <a:srgbClr val="F3F1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механизма: как внутренняя боль может стать материалом войны.</a:t>
            </a:r>
            <a:endParaRPr lang="en-US" sz="2600" dirty="0"/>
          </a:p>
        </p:txBody>
      </p:sp>
      <p:sp>
        <p:nvSpPr>
          <p:cNvPr id="6" name="Text 3"/>
          <p:cNvSpPr/>
          <p:nvPr/>
        </p:nvSpPr>
        <p:spPr>
          <a:xfrm>
            <a:off x="11448288" y="6446520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650" dirty="0">
                <a:solidFill>
                  <a:srgbClr val="DDDDDD">
                    <a:alpha val="65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6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1111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тихий_момент_размышлений_у_окна.png">    </p:cNvPr>
          <p:cNvPicPr>
            <a:picLocks noChangeAspect="1"/>
          </p:cNvPicPr>
          <p:nvPr/>
        </p:nvPicPr>
        <p:blipFill>
          <a:blip r:embed="rId1"/>
          <a:srcRect l="0" r="0"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>
              <a:alpha val="22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4" name="Shape 1"/>
          <p:cNvSpPr/>
          <p:nvPr/>
        </p:nvSpPr>
        <p:spPr>
          <a:xfrm>
            <a:off x="502920" y="502920"/>
            <a:ext cx="4892040" cy="2103120"/>
          </a:xfrm>
          <a:prstGeom prst="rect">
            <a:avLst/>
          </a:prstGeom>
          <a:solidFill>
            <a:srgbClr val="111111">
              <a:alpha val="82000"/>
            </a:srgbClr>
          </a:solidFill>
          <a:ln w="12700">
            <a:solidFill>
              <a:srgbClr val="111111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5" name="Text 2"/>
          <p:cNvSpPr/>
          <p:nvPr/>
        </p:nvSpPr>
        <p:spPr>
          <a:xfrm>
            <a:off x="731520" y="667512"/>
            <a:ext cx="443484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F3F1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  Обычный человек — не пустой лист
</a:t>
            </a:r>
            <a:pPr indent="0" marL="0">
              <a:buNone/>
            </a:pPr>
            <a:r>
              <a:rPr lang="en-US" sz="1600" dirty="0">
                <a:solidFill>
                  <a:srgbClr val="F3F1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Снаружи — быт, работа, семья, привычные слова.</a:t>
            </a:r>
            <a:endParaRPr lang="en-US" sz="2500" dirty="0"/>
          </a:p>
          <a:p>
            <a:pPr indent="0" marL="0">
              <a:buNone/>
            </a:pPr>
            <a:r>
              <a:rPr lang="en-US" sz="1600" dirty="0">
                <a:solidFill>
                  <a:srgbClr val="F3F1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— страх, унижение, молчание, привычка терпеть.</a:t>
            </a:r>
            <a:endParaRPr lang="en-US" sz="2500" dirty="0"/>
          </a:p>
          <a:p>
            <a:pPr indent="0" marL="0">
              <a:buNone/>
            </a:pPr>
            <a:r>
              <a:rPr lang="en-US" sz="1600" dirty="0">
                <a:solidFill>
                  <a:srgbClr val="F3F1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Пропаганда приходит не к пустому месту.</a:t>
            </a:r>
            <a:endParaRPr lang="en-US" sz="2500" dirty="0"/>
          </a:p>
        </p:txBody>
      </p:sp>
      <p:sp>
        <p:nvSpPr>
          <p:cNvPr id="6" name="Text 3"/>
          <p:cNvSpPr/>
          <p:nvPr/>
        </p:nvSpPr>
        <p:spPr>
          <a:xfrm>
            <a:off x="11448288" y="6446520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650" dirty="0">
                <a:solidFill>
                  <a:srgbClr val="DDDDDD">
                    <a:alpha val="65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6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1111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тихое_размышление_у_окна.png">    </p:cNvPr>
          <p:cNvPicPr>
            <a:picLocks noChangeAspect="1"/>
          </p:cNvPicPr>
          <p:nvPr/>
        </p:nvPicPr>
        <p:blipFill>
          <a:blip r:embed="rId1"/>
          <a:srcRect l="0" r="0"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>
              <a:alpha val="22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4" name="Shape 1"/>
          <p:cNvSpPr/>
          <p:nvPr/>
        </p:nvSpPr>
        <p:spPr>
          <a:xfrm>
            <a:off x="502920" y="4892040"/>
            <a:ext cx="11155680" cy="1508760"/>
          </a:xfrm>
          <a:prstGeom prst="rect">
            <a:avLst/>
          </a:prstGeom>
          <a:solidFill>
            <a:srgbClr val="111111">
              <a:alpha val="82000"/>
            </a:srgbClr>
          </a:solidFill>
          <a:ln w="12700">
            <a:solidFill>
              <a:srgbClr val="111111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5" name="Text 2"/>
          <p:cNvSpPr/>
          <p:nvPr/>
        </p:nvSpPr>
        <p:spPr>
          <a:xfrm>
            <a:off x="731520" y="5056632"/>
            <a:ext cx="106984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F3F1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  Боль без языка становится злостью
</a:t>
            </a:r>
            <a:pPr indent="0" marL="0">
              <a:buNone/>
            </a:pPr>
            <a:r>
              <a:rPr lang="en-US" sz="1650" dirty="0">
                <a:solidFill>
                  <a:srgbClr val="F3F1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боль не названа, она не исчезает.</a:t>
            </a:r>
            <a:endParaRPr lang="en-US" sz="2600" dirty="0"/>
          </a:p>
          <a:p>
            <a:pPr indent="0" marL="0">
              <a:buNone/>
            </a:pPr>
            <a:r>
              <a:rPr lang="en-US" sz="1650" dirty="0">
                <a:solidFill>
                  <a:srgbClr val="F3F1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остаётся внутри.</a:t>
            </a:r>
            <a:endParaRPr lang="en-US" sz="2600" dirty="0"/>
          </a:p>
          <a:p>
            <a:pPr indent="0" marL="0">
              <a:buNone/>
            </a:pPr>
            <a:r>
              <a:rPr lang="en-US" sz="1650" dirty="0">
                <a:solidFill>
                  <a:srgbClr val="F3F1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она может стать вжитой злостью.</a:t>
            </a:r>
            <a:endParaRPr lang="en-US" sz="2600" dirty="0"/>
          </a:p>
        </p:txBody>
      </p:sp>
      <p:sp>
        <p:nvSpPr>
          <p:cNvPr id="6" name="Text 3"/>
          <p:cNvSpPr/>
          <p:nvPr/>
        </p:nvSpPr>
        <p:spPr>
          <a:xfrm>
            <a:off x="11448288" y="6446520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650" dirty="0">
                <a:solidFill>
                  <a:srgbClr val="DDDDDD">
                    <a:alpha val="65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6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1111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одинокая_ночь_с_телевизором.png">    </p:cNvPr>
          <p:cNvPicPr>
            <a:picLocks noChangeAspect="1"/>
          </p:cNvPicPr>
          <p:nvPr/>
        </p:nvPicPr>
        <p:blipFill>
          <a:blip r:embed="rId1"/>
          <a:srcRect l="0" r="0"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>
              <a:alpha val="22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4" name="Shape 1"/>
          <p:cNvSpPr/>
          <p:nvPr/>
        </p:nvSpPr>
        <p:spPr>
          <a:xfrm>
            <a:off x="502920" y="502920"/>
            <a:ext cx="4892040" cy="2103120"/>
          </a:xfrm>
          <a:prstGeom prst="rect">
            <a:avLst/>
          </a:prstGeom>
          <a:solidFill>
            <a:srgbClr val="111111">
              <a:alpha val="82000"/>
            </a:srgbClr>
          </a:solidFill>
          <a:ln w="12700">
            <a:solidFill>
              <a:srgbClr val="111111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5" name="Text 2"/>
          <p:cNvSpPr/>
          <p:nvPr/>
        </p:nvSpPr>
        <p:spPr>
          <a:xfrm>
            <a:off x="731520" y="667512"/>
            <a:ext cx="443484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F3F1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  Злость ищет адрес
</a:t>
            </a:r>
            <a:pPr indent="0" marL="0">
              <a:buNone/>
            </a:pPr>
            <a:r>
              <a:rPr lang="en-US" sz="1600" dirty="0">
                <a:solidFill>
                  <a:srgbClr val="F3F1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может не знать, на кого он зол.</a:t>
            </a:r>
            <a:endParaRPr lang="en-US" sz="2500" dirty="0"/>
          </a:p>
          <a:p>
            <a:pPr indent="0" marL="0">
              <a:buNone/>
            </a:pPr>
            <a:r>
              <a:rPr lang="en-US" sz="1600" dirty="0">
                <a:solidFill>
                  <a:srgbClr val="F3F1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заряд остаётся.</a:t>
            </a:r>
            <a:endParaRPr lang="en-US" sz="2500" dirty="0"/>
          </a:p>
          <a:p>
            <a:pPr indent="0" marL="0">
              <a:buNone/>
            </a:pPr>
            <a:r>
              <a:rPr lang="en-US" sz="1600" dirty="0">
                <a:solidFill>
                  <a:srgbClr val="F3F1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Ему нужен объект, которого можно ненавидеть без стыда.</a:t>
            </a:r>
            <a:endParaRPr lang="en-US" sz="2500" dirty="0"/>
          </a:p>
        </p:txBody>
      </p:sp>
      <p:sp>
        <p:nvSpPr>
          <p:cNvPr id="6" name="Text 3"/>
          <p:cNvSpPr/>
          <p:nvPr/>
        </p:nvSpPr>
        <p:spPr>
          <a:xfrm>
            <a:off x="11448288" y="6446520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650" dirty="0">
                <a:solidFill>
                  <a:srgbClr val="DDDDDD">
                    <a:alpha val="65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6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1111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одинокий_вечер_в_пустой_квартире.png">    </p:cNvPr>
          <p:cNvPicPr>
            <a:picLocks noChangeAspect="1"/>
          </p:cNvPicPr>
          <p:nvPr/>
        </p:nvPicPr>
        <p:blipFill>
          <a:blip r:embed="rId1"/>
          <a:srcRect l="0" r="0"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>
              <a:alpha val="22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4" name="Shape 1"/>
          <p:cNvSpPr/>
          <p:nvPr/>
        </p:nvSpPr>
        <p:spPr>
          <a:xfrm>
            <a:off x="502920" y="4892040"/>
            <a:ext cx="11155680" cy="1508760"/>
          </a:xfrm>
          <a:prstGeom prst="rect">
            <a:avLst/>
          </a:prstGeom>
          <a:solidFill>
            <a:srgbClr val="111111">
              <a:alpha val="82000"/>
            </a:srgbClr>
          </a:solidFill>
          <a:ln w="12700">
            <a:solidFill>
              <a:srgbClr val="111111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5" name="Text 2"/>
          <p:cNvSpPr/>
          <p:nvPr/>
        </p:nvSpPr>
        <p:spPr>
          <a:xfrm>
            <a:off x="731520" y="5056632"/>
            <a:ext cx="106984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F3F1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  Экран даёт врагу лицо
</a:t>
            </a:r>
            <a:pPr indent="0" marL="0">
              <a:buNone/>
            </a:pPr>
            <a:r>
              <a:rPr lang="en-US" sz="1650" dirty="0">
                <a:solidFill>
                  <a:srgbClr val="F3F1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Пропаганда не создаёт злость с нуля.</a:t>
            </a:r>
            <a:endParaRPr lang="en-US" sz="2600" dirty="0"/>
          </a:p>
          <a:p>
            <a:pPr indent="0" marL="0">
              <a:buNone/>
            </a:pPr>
            <a:r>
              <a:rPr lang="en-US" sz="1650" dirty="0">
                <a:solidFill>
                  <a:srgbClr val="F3F1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говорит: “Вот источник”.</a:t>
            </a:r>
            <a:endParaRPr lang="en-US" sz="2600" dirty="0"/>
          </a:p>
          <a:p>
            <a:pPr indent="0" marL="0">
              <a:buNone/>
            </a:pPr>
            <a:r>
              <a:rPr lang="en-US" sz="1650" dirty="0">
                <a:solidFill>
                  <a:srgbClr val="F3F1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“Вот виновник твоей боли”.</a:t>
            </a:r>
            <a:endParaRPr lang="en-US" sz="2600" dirty="0"/>
          </a:p>
        </p:txBody>
      </p:sp>
      <p:sp>
        <p:nvSpPr>
          <p:cNvPr id="6" name="Text 3"/>
          <p:cNvSpPr/>
          <p:nvPr/>
        </p:nvSpPr>
        <p:spPr>
          <a:xfrm>
            <a:off x="11448288" y="6446520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650" dirty="0">
                <a:solidFill>
                  <a:srgbClr val="DDDDDD">
                    <a:alpha val="65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6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1111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ожидание_в_тумане_у_сцены.png">    </p:cNvPr>
          <p:cNvPicPr>
            <a:picLocks noChangeAspect="1"/>
          </p:cNvPicPr>
          <p:nvPr/>
        </p:nvPicPr>
        <p:blipFill>
          <a:blip r:embed="rId1"/>
          <a:srcRect l="0" r="0"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>
              <a:alpha val="22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4" name="Shape 1"/>
          <p:cNvSpPr/>
          <p:nvPr/>
        </p:nvSpPr>
        <p:spPr>
          <a:xfrm>
            <a:off x="502920" y="502920"/>
            <a:ext cx="4892040" cy="2103120"/>
          </a:xfrm>
          <a:prstGeom prst="rect">
            <a:avLst/>
          </a:prstGeom>
          <a:solidFill>
            <a:srgbClr val="111111">
              <a:alpha val="82000"/>
            </a:srgbClr>
          </a:solidFill>
          <a:ln w="12700">
            <a:solidFill>
              <a:srgbClr val="111111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5" name="Text 2"/>
          <p:cNvSpPr/>
          <p:nvPr/>
        </p:nvSpPr>
        <p:spPr>
          <a:xfrm>
            <a:off x="731520" y="667512"/>
            <a:ext cx="443484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F3F1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  Заёмное величие
</a:t>
            </a:r>
            <a:pPr indent="0" marL="0">
              <a:buNone/>
            </a:pPr>
            <a:r>
              <a:rPr lang="en-US" sz="1600" dirty="0">
                <a:solidFill>
                  <a:srgbClr val="F3F1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достоинство не выросло из любви и признания,</a:t>
            </a:r>
            <a:endParaRPr lang="en-US" sz="2500" dirty="0"/>
          </a:p>
          <a:p>
            <a:pPr indent="0" marL="0">
              <a:buNone/>
            </a:pPr>
            <a:r>
              <a:rPr lang="en-US" sz="1600" dirty="0">
                <a:solidFill>
                  <a:srgbClr val="F3F1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можно взять напрокат у большого “мы”.</a:t>
            </a:r>
            <a:endParaRPr lang="en-US" sz="2500" dirty="0"/>
          </a:p>
          <a:p>
            <a:pPr indent="0" marL="0">
              <a:buNone/>
            </a:pPr>
            <a:r>
              <a:rPr lang="en-US" sz="1600" dirty="0">
                <a:solidFill>
                  <a:srgbClr val="F3F1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“Я мал” превращается в “мы великие”.</a:t>
            </a:r>
            <a:endParaRPr lang="en-US" sz="2500" dirty="0"/>
          </a:p>
        </p:txBody>
      </p:sp>
      <p:sp>
        <p:nvSpPr>
          <p:cNvPr id="6" name="Text 3"/>
          <p:cNvSpPr/>
          <p:nvPr/>
        </p:nvSpPr>
        <p:spPr>
          <a:xfrm>
            <a:off x="11448288" y="6446520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650" dirty="0">
                <a:solidFill>
                  <a:srgbClr val="DDDDDD">
                    <a:alpha val="65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6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1111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тёмный_вечер_в_кухне_за_столом.png">    </p:cNvPr>
          <p:cNvPicPr>
            <a:picLocks noChangeAspect="1"/>
          </p:cNvPicPr>
          <p:nvPr/>
        </p:nvPicPr>
        <p:blipFill>
          <a:blip r:embed="rId1"/>
          <a:srcRect l="0" r="0"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>
              <a:alpha val="22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4" name="Shape 1"/>
          <p:cNvSpPr/>
          <p:nvPr/>
        </p:nvSpPr>
        <p:spPr>
          <a:xfrm>
            <a:off x="502920" y="4892040"/>
            <a:ext cx="11155680" cy="1508760"/>
          </a:xfrm>
          <a:prstGeom prst="rect">
            <a:avLst/>
          </a:prstGeom>
          <a:solidFill>
            <a:srgbClr val="111111">
              <a:alpha val="82000"/>
            </a:srgbClr>
          </a:solidFill>
          <a:ln w="12700">
            <a:solidFill>
              <a:srgbClr val="111111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5" name="Text 2"/>
          <p:cNvSpPr/>
          <p:nvPr/>
        </p:nvSpPr>
        <p:spPr>
          <a:xfrm>
            <a:off x="731520" y="5056632"/>
            <a:ext cx="106984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F3F1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  Ненависть получает право
</a:t>
            </a:r>
            <a:pPr indent="0" marL="0">
              <a:buNone/>
            </a:pPr>
            <a:r>
              <a:rPr lang="en-US" sz="1650" dirty="0">
                <a:solidFill>
                  <a:srgbClr val="F3F1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Злость говорит: “надо наказать”.</a:t>
            </a:r>
            <a:endParaRPr lang="en-US" sz="2600" dirty="0"/>
          </a:p>
          <a:p>
            <a:pPr indent="0" marL="0">
              <a:buNone/>
            </a:pPr>
            <a:r>
              <a:rPr lang="en-US" sz="1650" dirty="0">
                <a:solidFill>
                  <a:srgbClr val="F3F1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Величие говорит: “ты имеешь историческое право”.</a:t>
            </a:r>
            <a:endParaRPr lang="en-US" sz="2600" dirty="0"/>
          </a:p>
          <a:p>
            <a:pPr indent="0" marL="0">
              <a:buNone/>
            </a:pPr>
            <a:r>
              <a:rPr lang="en-US" sz="1650" dirty="0">
                <a:solidFill>
                  <a:srgbClr val="F3F1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насилие надевает нравственный костюм.</a:t>
            </a:r>
            <a:endParaRPr lang="en-US" sz="2600" dirty="0"/>
          </a:p>
        </p:txBody>
      </p:sp>
      <p:sp>
        <p:nvSpPr>
          <p:cNvPr id="6" name="Text 3"/>
          <p:cNvSpPr/>
          <p:nvPr/>
        </p:nvSpPr>
        <p:spPr>
          <a:xfrm>
            <a:off x="11448288" y="6446520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650" dirty="0">
                <a:solidFill>
                  <a:srgbClr val="DDDDDD">
                    <a:alpha val="65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</a:t>
            </a:r>
            <a:endParaRPr lang="en-US" sz="6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1111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тихий_ужин_в_сумраке.png">    </p:cNvPr>
          <p:cNvPicPr>
            <a:picLocks noChangeAspect="1"/>
          </p:cNvPicPr>
          <p:nvPr/>
        </p:nvPicPr>
        <p:blipFill>
          <a:blip r:embed="rId1"/>
          <a:srcRect l="0" r="0"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>
              <a:alpha val="22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4" name="Shape 1"/>
          <p:cNvSpPr/>
          <p:nvPr/>
        </p:nvSpPr>
        <p:spPr>
          <a:xfrm>
            <a:off x="502920" y="4892040"/>
            <a:ext cx="11155680" cy="1508760"/>
          </a:xfrm>
          <a:prstGeom prst="rect">
            <a:avLst/>
          </a:prstGeom>
          <a:solidFill>
            <a:srgbClr val="111111">
              <a:alpha val="82000"/>
            </a:srgbClr>
          </a:solidFill>
          <a:ln w="12700">
            <a:solidFill>
              <a:srgbClr val="111111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5" name="Text 2"/>
          <p:cNvSpPr/>
          <p:nvPr/>
        </p:nvSpPr>
        <p:spPr>
          <a:xfrm>
            <a:off x="731520" y="5056632"/>
            <a:ext cx="106984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F3F1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  Молчание тоже держит механизм
</a:t>
            </a:r>
            <a:pPr indent="0" marL="0">
              <a:buNone/>
            </a:pPr>
            <a:r>
              <a:rPr lang="en-US" sz="1650" dirty="0">
                <a:solidFill>
                  <a:srgbClr val="F3F1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каждый кричит за войну.</a:t>
            </a:r>
            <a:endParaRPr lang="en-US" sz="2600" dirty="0"/>
          </a:p>
          <a:p>
            <a:pPr indent="0" marL="0">
              <a:buNone/>
            </a:pPr>
            <a:r>
              <a:rPr lang="en-US" sz="1650" dirty="0">
                <a:solidFill>
                  <a:srgbClr val="F3F1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страх, выгода и привычка не смотреть</a:t>
            </a:r>
            <a:endParaRPr lang="en-US" sz="2600" dirty="0"/>
          </a:p>
          <a:p>
            <a:pPr indent="0" marL="0">
              <a:buNone/>
            </a:pPr>
            <a:r>
              <a:rPr lang="en-US" sz="1650" dirty="0">
                <a:solidFill>
                  <a:srgbClr val="F3F1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тоже становятся частью общей машины.</a:t>
            </a:r>
            <a:endParaRPr lang="en-US" sz="2600" dirty="0"/>
          </a:p>
        </p:txBody>
      </p:sp>
      <p:sp>
        <p:nvSpPr>
          <p:cNvPr id="6" name="Text 3"/>
          <p:cNvSpPr/>
          <p:nvPr/>
        </p:nvSpPr>
        <p:spPr>
          <a:xfrm>
            <a:off x="11448288" y="6446520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650" dirty="0">
                <a:solidFill>
                  <a:srgbClr val="DDDDDD">
                    <a:alpha val="65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</a:t>
            </a:r>
            <a:endParaRPr lang="en-US" sz="6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1111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тихий_коридор_старого_здания.png">    </p:cNvPr>
          <p:cNvPicPr>
            <a:picLocks noChangeAspect="1"/>
          </p:cNvPicPr>
          <p:nvPr/>
        </p:nvPicPr>
        <p:blipFill>
          <a:blip r:embed="rId1"/>
          <a:srcRect l="0" r="0"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>
              <a:alpha val="22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4" name="Shape 1"/>
          <p:cNvSpPr/>
          <p:nvPr/>
        </p:nvSpPr>
        <p:spPr>
          <a:xfrm>
            <a:off x="502920" y="4892040"/>
            <a:ext cx="11155680" cy="1508760"/>
          </a:xfrm>
          <a:prstGeom prst="rect">
            <a:avLst/>
          </a:prstGeom>
          <a:solidFill>
            <a:srgbClr val="111111">
              <a:alpha val="82000"/>
            </a:srgbClr>
          </a:solidFill>
          <a:ln w="12700">
            <a:solidFill>
              <a:srgbClr val="111111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5" name="Text 2"/>
          <p:cNvSpPr/>
          <p:nvPr/>
        </p:nvSpPr>
        <p:spPr>
          <a:xfrm>
            <a:off x="731520" y="5056632"/>
            <a:ext cx="106984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F3F1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09  Институты закрепляют механизм
</a:t>
            </a:r>
            <a:pPr indent="0" marL="0">
              <a:buNone/>
            </a:pPr>
            <a:r>
              <a:rPr lang="en-US" sz="1650" dirty="0">
                <a:solidFill>
                  <a:srgbClr val="F3F1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Пропаганда работает не одна.</a:t>
            </a:r>
            <a:endParaRPr lang="en-US" sz="2600" dirty="0"/>
          </a:p>
          <a:p>
            <a:pPr indent="0" marL="0">
              <a:buNone/>
            </a:pPr>
            <a:r>
              <a:rPr lang="en-US" sz="1650" dirty="0">
                <a:solidFill>
                  <a:srgbClr val="F3F1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поддерживают школа, армия, работа, бюрократия, страх наказания и публичный ритуал.</a:t>
            </a:r>
            <a:endParaRPr lang="en-US" sz="2600" dirty="0"/>
          </a:p>
        </p:txBody>
      </p:sp>
      <p:sp>
        <p:nvSpPr>
          <p:cNvPr id="6" name="Text 3"/>
          <p:cNvSpPr/>
          <p:nvPr/>
        </p:nvSpPr>
        <p:spPr>
          <a:xfrm>
            <a:off x="11448288" y="6446520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650" dirty="0">
                <a:solidFill>
                  <a:srgbClr val="DDDDDD">
                    <a:alpha val="65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09</a:t>
            </a:r>
            <a:endParaRPr lang="en-US" sz="6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1111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размышления_в_пустой_комнате.png">    </p:cNvPr>
          <p:cNvPicPr>
            <a:picLocks noChangeAspect="1"/>
          </p:cNvPicPr>
          <p:nvPr/>
        </p:nvPicPr>
        <p:blipFill>
          <a:blip r:embed="rId1"/>
          <a:srcRect l="0" r="0"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>
              <a:alpha val="22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4" name="Shape 1"/>
          <p:cNvSpPr/>
          <p:nvPr/>
        </p:nvSpPr>
        <p:spPr>
          <a:xfrm>
            <a:off x="502920" y="4892040"/>
            <a:ext cx="11155680" cy="1508760"/>
          </a:xfrm>
          <a:prstGeom prst="rect">
            <a:avLst/>
          </a:prstGeom>
          <a:solidFill>
            <a:srgbClr val="111111">
              <a:alpha val="82000"/>
            </a:srgbClr>
          </a:solidFill>
          <a:ln w="12700">
            <a:solidFill>
              <a:srgbClr val="111111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5" name="Text 2"/>
          <p:cNvSpPr/>
          <p:nvPr/>
        </p:nvSpPr>
        <p:spPr>
          <a:xfrm>
            <a:off x="731520" y="5056632"/>
            <a:ext cx="106984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F3F1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 Война входит в дом
</a:t>
            </a:r>
            <a:pPr indent="0" marL="0">
              <a:buNone/>
            </a:pPr>
            <a:r>
              <a:rPr lang="en-US" sz="1650" dirty="0">
                <a:solidFill>
                  <a:srgbClr val="F3F1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она только на экране.</a:t>
            </a:r>
            <a:endParaRPr lang="en-US" sz="2600" dirty="0"/>
          </a:p>
          <a:p>
            <a:pPr indent="0" marL="0">
              <a:buNone/>
            </a:pPr>
            <a:r>
              <a:rPr lang="en-US" sz="1650" dirty="0">
                <a:solidFill>
                  <a:srgbClr val="F3F1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в семье, военкомате, извещении о гибели, цене, разговоре, которого избегают.</a:t>
            </a:r>
            <a:endParaRPr lang="en-US" sz="2600" dirty="0"/>
          </a:p>
          <a:p>
            <a:pPr indent="0" marL="0">
              <a:buNone/>
            </a:pPr>
            <a:r>
              <a:rPr lang="en-US" sz="1650" dirty="0">
                <a:solidFill>
                  <a:srgbClr val="F3F1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Далёкое становится личным.</a:t>
            </a:r>
            <a:endParaRPr lang="en-US" sz="2600" dirty="0"/>
          </a:p>
        </p:txBody>
      </p:sp>
      <p:sp>
        <p:nvSpPr>
          <p:cNvPr id="6" name="Text 3"/>
          <p:cNvSpPr/>
          <p:nvPr/>
        </p:nvSpPr>
        <p:spPr>
          <a:xfrm>
            <a:off x="11448288" y="6446520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650" dirty="0">
                <a:solidFill>
                  <a:srgbClr val="DDDDDD">
                    <a:alpha val="65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1111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тихая_заброшенная_комната_с_окнами.png">    </p:cNvPr>
          <p:cNvPicPr>
            <a:picLocks noChangeAspect="1"/>
          </p:cNvPicPr>
          <p:nvPr/>
        </p:nvPicPr>
        <p:blipFill>
          <a:blip r:embed="rId1"/>
          <a:srcRect l="0" r="0"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>
              <a:alpha val="22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4" name="Shape 1"/>
          <p:cNvSpPr/>
          <p:nvPr/>
        </p:nvSpPr>
        <p:spPr>
          <a:xfrm>
            <a:off x="6446520" y="502920"/>
            <a:ext cx="5257800" cy="2103120"/>
          </a:xfrm>
          <a:prstGeom prst="rect">
            <a:avLst/>
          </a:prstGeom>
          <a:solidFill>
            <a:srgbClr val="111111">
              <a:alpha val="82000"/>
            </a:srgbClr>
          </a:solidFill>
          <a:ln w="12700">
            <a:solidFill>
              <a:srgbClr val="111111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5" name="Text 2"/>
          <p:cNvSpPr/>
          <p:nvPr/>
        </p:nvSpPr>
        <p:spPr>
          <a:xfrm>
            <a:off x="6675120" y="667512"/>
            <a:ext cx="480060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F3F1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 Украина возвращает реальность
</a:t>
            </a:r>
            <a:pPr indent="0" marL="0">
              <a:buNone/>
            </a:pPr>
            <a:r>
              <a:rPr lang="en-US" sz="1600" dirty="0">
                <a:solidFill>
                  <a:srgbClr val="F3F1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ту сторону образа — не враг.</a:t>
            </a:r>
            <a:endParaRPr lang="en-US" sz="2500" dirty="0"/>
          </a:p>
          <a:p>
            <a:pPr indent="0" marL="0">
              <a:buNone/>
            </a:pPr>
            <a:r>
              <a:rPr lang="en-US" sz="1600" dirty="0">
                <a:solidFill>
                  <a:srgbClr val="F3F1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 человек.</a:t>
            </a:r>
            <a:endParaRPr lang="en-US" sz="2500" dirty="0"/>
          </a:p>
          <a:p>
            <a:pPr indent="0" marL="0">
              <a:buNone/>
            </a:pPr>
            <a:r>
              <a:rPr lang="en-US" sz="1600" dirty="0">
                <a:solidFill>
                  <a:srgbClr val="F3F1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Дом. Семья. Город. Память. Потеря.</a:t>
            </a:r>
            <a:endParaRPr lang="en-US" sz="2500" dirty="0"/>
          </a:p>
        </p:txBody>
      </p:sp>
      <p:sp>
        <p:nvSpPr>
          <p:cNvPr id="6" name="Text 3"/>
          <p:cNvSpPr/>
          <p:nvPr/>
        </p:nvSpPr>
        <p:spPr>
          <a:xfrm>
            <a:off x="11448288" y="6446520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650" dirty="0">
                <a:solidFill>
                  <a:srgbClr val="DDDDDD">
                    <a:alpha val="65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1111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ночь_в_квартире_напряжение_на_лицах.png">    </p:cNvPr>
          <p:cNvPicPr>
            <a:picLocks noChangeAspect="1"/>
          </p:cNvPicPr>
          <p:nvPr/>
        </p:nvPicPr>
        <p:blipFill>
          <a:blip r:embed="rId1"/>
          <a:srcRect l="0" r="0"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>
              <a:alpha val="22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4" name="Shape 1"/>
          <p:cNvSpPr/>
          <p:nvPr/>
        </p:nvSpPr>
        <p:spPr>
          <a:xfrm>
            <a:off x="502920" y="4892040"/>
            <a:ext cx="11155680" cy="1508760"/>
          </a:xfrm>
          <a:prstGeom prst="rect">
            <a:avLst/>
          </a:prstGeom>
          <a:solidFill>
            <a:srgbClr val="111111">
              <a:alpha val="82000"/>
            </a:srgbClr>
          </a:solidFill>
          <a:ln w="12700">
            <a:solidFill>
              <a:srgbClr val="111111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5" name="Text 2"/>
          <p:cNvSpPr/>
          <p:nvPr/>
        </p:nvSpPr>
        <p:spPr>
          <a:xfrm>
            <a:off x="731520" y="5056632"/>
            <a:ext cx="106984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F3F1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 Россия не одно лицо
</a:t>
            </a:r>
            <a:pPr indent="0" marL="0">
              <a:buNone/>
            </a:pPr>
            <a:r>
              <a:rPr lang="en-US" sz="1650" dirty="0">
                <a:solidFill>
                  <a:srgbClr val="F3F1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вера. Есть страх. Есть молчание.</a:t>
            </a:r>
            <a:endParaRPr lang="en-US" sz="2600" dirty="0"/>
          </a:p>
          <a:p>
            <a:pPr indent="0" marL="0">
              <a:buNone/>
            </a:pPr>
            <a:r>
              <a:rPr lang="en-US" sz="1650" dirty="0">
                <a:solidFill>
                  <a:srgbClr val="F3F1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протест, усталость, стыд, бегство, цинизм.</a:t>
            </a:r>
            <a:endParaRPr lang="en-US" sz="2600" dirty="0"/>
          </a:p>
          <a:p>
            <a:pPr indent="0" marL="0">
              <a:buNone/>
            </a:pPr>
            <a:r>
              <a:rPr lang="en-US" sz="1650" dirty="0">
                <a:solidFill>
                  <a:srgbClr val="F3F1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действует не на всех одинаково.</a:t>
            </a:r>
            <a:endParaRPr lang="en-US" sz="2600" dirty="0"/>
          </a:p>
        </p:txBody>
      </p:sp>
      <p:sp>
        <p:nvSpPr>
          <p:cNvPr id="6" name="Text 3"/>
          <p:cNvSpPr/>
          <p:nvPr/>
        </p:nvSpPr>
        <p:spPr>
          <a:xfrm>
            <a:off x="11448288" y="6446520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650" dirty="0">
                <a:solidFill>
                  <a:srgbClr val="DDDDDD">
                    <a:alpha val="65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1111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ожидание_в_пустой_квартире.png">    </p:cNvPr>
          <p:cNvPicPr>
            <a:picLocks noChangeAspect="1"/>
          </p:cNvPicPr>
          <p:nvPr/>
        </p:nvPicPr>
        <p:blipFill>
          <a:blip r:embed="rId1"/>
          <a:srcRect l="0" r="0"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>
              <a:alpha val="22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4" name="Shape 1"/>
          <p:cNvSpPr/>
          <p:nvPr/>
        </p:nvSpPr>
        <p:spPr>
          <a:xfrm>
            <a:off x="502920" y="4892040"/>
            <a:ext cx="11155680" cy="1508760"/>
          </a:xfrm>
          <a:prstGeom prst="rect">
            <a:avLst/>
          </a:prstGeom>
          <a:solidFill>
            <a:srgbClr val="111111">
              <a:alpha val="82000"/>
            </a:srgbClr>
          </a:solidFill>
          <a:ln w="12700">
            <a:solidFill>
              <a:srgbClr val="111111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5" name="Text 2"/>
          <p:cNvSpPr/>
          <p:nvPr/>
        </p:nvSpPr>
        <p:spPr>
          <a:xfrm>
            <a:off x="731520" y="5056632"/>
            <a:ext cx="106984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F3F1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 Цена заёмного величия
</a:t>
            </a:r>
            <a:pPr indent="0" marL="0">
              <a:buNone/>
            </a:pPr>
            <a:r>
              <a:rPr lang="en-US" sz="1650" dirty="0">
                <a:solidFill>
                  <a:srgbClr val="F3F1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Чужая жизнь превращается в материал.</a:t>
            </a:r>
            <a:endParaRPr lang="en-US" sz="2600" dirty="0"/>
          </a:p>
          <a:p>
            <a:pPr indent="0" marL="0">
              <a:buNone/>
            </a:pPr>
            <a:r>
              <a:rPr lang="en-US" sz="1650" dirty="0">
                <a:solidFill>
                  <a:srgbClr val="F3F1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Своя жизнь тоже беднеет:</a:t>
            </a:r>
            <a:endParaRPr lang="en-US" sz="2600" dirty="0"/>
          </a:p>
          <a:p>
            <a:pPr indent="0" marL="0">
              <a:buNone/>
            </a:pPr>
            <a:r>
              <a:rPr lang="en-US" sz="1650" dirty="0">
                <a:solidFill>
                  <a:srgbClr val="F3F1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правды, меньше связи, меньше будущего.</a:t>
            </a:r>
            <a:endParaRPr lang="en-US" sz="2600" dirty="0"/>
          </a:p>
        </p:txBody>
      </p:sp>
      <p:sp>
        <p:nvSpPr>
          <p:cNvPr id="6" name="Text 3"/>
          <p:cNvSpPr/>
          <p:nvPr/>
        </p:nvSpPr>
        <p:spPr>
          <a:xfrm>
            <a:off x="11448288" y="6446520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650" dirty="0">
                <a:solidFill>
                  <a:srgbClr val="DDDDDD">
                    <a:alpha val="65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1111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тихая_беседа_в_уютной_квартире.png">    </p:cNvPr>
          <p:cNvPicPr>
            <a:picLocks noChangeAspect="1"/>
          </p:cNvPicPr>
          <p:nvPr/>
        </p:nvPicPr>
        <p:blipFill>
          <a:blip r:embed="rId1"/>
          <a:srcRect l="0" r="0"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>
              <a:alpha val="22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4" name="Shape 1"/>
          <p:cNvSpPr/>
          <p:nvPr/>
        </p:nvSpPr>
        <p:spPr>
          <a:xfrm>
            <a:off x="6446520" y="502920"/>
            <a:ext cx="5257800" cy="2103120"/>
          </a:xfrm>
          <a:prstGeom prst="rect">
            <a:avLst/>
          </a:prstGeom>
          <a:solidFill>
            <a:srgbClr val="111111">
              <a:alpha val="82000"/>
            </a:srgbClr>
          </a:solidFill>
          <a:ln w="12700">
            <a:solidFill>
              <a:srgbClr val="111111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5" name="Text 2"/>
          <p:cNvSpPr/>
          <p:nvPr/>
        </p:nvSpPr>
        <p:spPr>
          <a:xfrm>
            <a:off x="6675120" y="667512"/>
            <a:ext cx="480060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F3F1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 Боли нужен язык раньше врага
</a:t>
            </a:r>
            <a:pPr indent="0" marL="0">
              <a:buNone/>
            </a:pPr>
            <a:r>
              <a:rPr lang="en-US" sz="1600" dirty="0">
                <a:solidFill>
                  <a:srgbClr val="F3F1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человек не понимает свою боль,</a:t>
            </a:r>
            <a:endParaRPr lang="en-US" sz="2500" dirty="0"/>
          </a:p>
          <a:p>
            <a:pPr indent="0" marL="0">
              <a:buNone/>
            </a:pPr>
            <a:r>
              <a:rPr lang="en-US" sz="1600" dirty="0">
                <a:solidFill>
                  <a:srgbClr val="F3F1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кто-то другой назовёт её за него.</a:t>
            </a:r>
            <a:endParaRPr lang="en-US" sz="2500" dirty="0"/>
          </a:p>
          <a:p>
            <a:pPr indent="0" marL="0">
              <a:buNone/>
            </a:pPr>
            <a:r>
              <a:rPr lang="en-US" sz="1600" dirty="0">
                <a:solidFill>
                  <a:srgbClr val="F3F1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Достоинство должно прийти раньше величия.</a:t>
            </a:r>
            <a:endParaRPr lang="en-US" sz="2500" dirty="0"/>
          </a:p>
        </p:txBody>
      </p:sp>
      <p:sp>
        <p:nvSpPr>
          <p:cNvPr id="6" name="Text 3"/>
          <p:cNvSpPr/>
          <p:nvPr/>
        </p:nvSpPr>
        <p:spPr>
          <a:xfrm>
            <a:off x="11448288" y="6446520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650" dirty="0">
                <a:solidFill>
                  <a:srgbClr val="DDDDDD">
                    <a:alpha val="65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OpenAI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Россия и война против Украины</dc:title>
  <dc:subject>Россия и война против Украины через призму вжитой злости, заёмного величия и пропаганды</dc:subject>
  <dc:creator>OpenAI</dc:creator>
  <cp:lastModifiedBy>OpenAI</cp:lastModifiedBy>
  <cp:revision>1</cp:revision>
  <dcterms:created xsi:type="dcterms:W3CDTF">2026-06-14T12:32:46Z</dcterms:created>
  <dcterms:modified xsi:type="dcterms:W3CDTF">2026-06-14T12:32:46Z</dcterms:modified>
</cp:coreProperties>
</file>