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FEA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индустриальная_сила_и_социальные_изменения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47472"/>
            <a:ext cx="3986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dirty="0">
                <a:solidFill>
                  <a:srgbClr val="5D57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ГЕРМАНИЯ 1929–1945  ·  01/13</a:t>
            </a:r>
            <a:endParaRPr lang="en-US" sz="880" dirty="0"/>
          </a:p>
        </p:txBody>
      </p:sp>
      <p:sp>
        <p:nvSpPr>
          <p:cNvPr id="4" name="Shape 1"/>
          <p:cNvSpPr/>
          <p:nvPr/>
        </p:nvSpPr>
        <p:spPr>
          <a:xfrm>
            <a:off x="658368" y="612648"/>
            <a:ext cx="3310128" cy="0"/>
          </a:xfrm>
          <a:prstGeom prst="line">
            <a:avLst/>
          </a:prstGeom>
          <a:noFill/>
          <a:ln w="8890">
            <a:solidFill>
              <a:srgbClr val="8A8178">
                <a:alpha val="82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786384"/>
            <a:ext cx="3986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Не “безумие народа”,</a:t>
            </a:r>
            <a:endParaRPr lang="en-US" sz="2050" dirty="0"/>
          </a:p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а сборка механизма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58368" y="1883664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40" dirty="0">
                <a:solidFill>
                  <a:srgbClr val="2B2926"/>
                </a:solidFill>
              </a:rPr>
              <a:t>Нацизм не вырос из одной причины.</a:t>
            </a:r>
            <a:endParaRPr lang="en-US" sz="1640" dirty="0"/>
          </a:p>
        </p:txBody>
      </p:sp>
      <p:sp>
        <p:nvSpPr>
          <p:cNvPr id="7" name="Text 4"/>
          <p:cNvSpPr/>
          <p:nvPr/>
        </p:nvSpPr>
        <p:spPr>
          <a:xfrm>
            <a:off x="658368" y="2651760"/>
            <a:ext cx="389534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Сошлись вместе: экономический обвал, распад доверия к Веймару, элитная сделка, пропагандистская среда, страх, унижение и жажда порядка.</a:t>
            </a:r>
            <a:endParaRPr lang="en-US" sz="1320" dirty="0"/>
          </a:p>
        </p:txBody>
      </p:sp>
      <p:sp>
        <p:nvSpPr>
          <p:cNvPr id="8" name="Text 5"/>
          <p:cNvSpPr/>
          <p:nvPr/>
        </p:nvSpPr>
        <p:spPr>
          <a:xfrm>
            <a:off x="658368" y="3602736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b="1" dirty="0">
                <a:solidFill>
                  <a:srgbClr val="24211E"/>
                </a:solidFill>
              </a:rPr>
              <a:t>История входит в человека — и там становится силой.</a:t>
            </a:r>
            <a:endParaRPr lang="en-US" sz="13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FEA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очередь_в_индустриальном_городе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47472"/>
            <a:ext cx="3986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dirty="0">
                <a:solidFill>
                  <a:srgbClr val="5D57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ГЕРМАНИЯ 1929–1945  ·  02/13</a:t>
            </a:r>
            <a:endParaRPr lang="en-US" sz="880" dirty="0"/>
          </a:p>
        </p:txBody>
      </p:sp>
      <p:sp>
        <p:nvSpPr>
          <p:cNvPr id="4" name="Shape 1"/>
          <p:cNvSpPr/>
          <p:nvPr/>
        </p:nvSpPr>
        <p:spPr>
          <a:xfrm>
            <a:off x="658368" y="612648"/>
            <a:ext cx="3310128" cy="0"/>
          </a:xfrm>
          <a:prstGeom prst="line">
            <a:avLst/>
          </a:prstGeom>
          <a:noFill/>
          <a:ln w="8890">
            <a:solidFill>
              <a:srgbClr val="8A8178">
                <a:alpha val="82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786384"/>
            <a:ext cx="3986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1929–1932:</a:t>
            </a:r>
            <a:endParaRPr lang="en-US" sz="2050" dirty="0"/>
          </a:p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удар по достоинству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58368" y="1883664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57" dirty="0">
                <a:solidFill>
                  <a:srgbClr val="2B2926"/>
                </a:solidFill>
              </a:rPr>
              <a:t>Кризис был не только про деньги.</a:t>
            </a:r>
            <a:endParaRPr lang="en-US" sz="1757" dirty="0"/>
          </a:p>
        </p:txBody>
      </p:sp>
      <p:sp>
        <p:nvSpPr>
          <p:cNvPr id="7" name="Text 4"/>
          <p:cNvSpPr/>
          <p:nvPr/>
        </p:nvSpPr>
        <p:spPr>
          <a:xfrm>
            <a:off x="658368" y="2651760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Безработица означала потерю роли, будущего и достоинства.</a:t>
            </a:r>
            <a:endParaRPr lang="en-US" sz="1320" dirty="0"/>
          </a:p>
        </p:txBody>
      </p:sp>
      <p:sp>
        <p:nvSpPr>
          <p:cNvPr id="8" name="Text 5"/>
          <p:cNvSpPr/>
          <p:nvPr/>
        </p:nvSpPr>
        <p:spPr>
          <a:xfrm>
            <a:off x="658368" y="3419856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b="1" dirty="0">
                <a:solidFill>
                  <a:srgbClr val="24211E"/>
                </a:solidFill>
              </a:rPr>
              <a:t>Бедность стала внутренним унижением: мир больше не держит.</a:t>
            </a:r>
            <a:endParaRPr lang="en-US" sz="13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FEA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старинный_зал_и_тихая_напряженность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47472"/>
            <a:ext cx="3986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dirty="0">
                <a:solidFill>
                  <a:srgbClr val="5D57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ГЕРМАНИЯ 1929–1945  ·  03/13</a:t>
            </a:r>
            <a:endParaRPr lang="en-US" sz="880" dirty="0"/>
          </a:p>
        </p:txBody>
      </p:sp>
      <p:sp>
        <p:nvSpPr>
          <p:cNvPr id="4" name="Shape 1"/>
          <p:cNvSpPr/>
          <p:nvPr/>
        </p:nvSpPr>
        <p:spPr>
          <a:xfrm>
            <a:off x="658368" y="612648"/>
            <a:ext cx="3310128" cy="0"/>
          </a:xfrm>
          <a:prstGeom prst="line">
            <a:avLst/>
          </a:prstGeom>
          <a:noFill/>
          <a:ln w="8890">
            <a:solidFill>
              <a:srgbClr val="8A8178">
                <a:alpha val="82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786384"/>
            <a:ext cx="3986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Веймар:</a:t>
            </a:r>
            <a:endParaRPr lang="en-US" sz="2050" dirty="0"/>
          </a:p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порядок больше не держит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58368" y="1883664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Формы ещё существуют: парламент, партии, конституция, право.</a:t>
            </a:r>
            <a:endParaRPr lang="en-US" sz="1320" dirty="0"/>
          </a:p>
        </p:txBody>
      </p:sp>
      <p:sp>
        <p:nvSpPr>
          <p:cNvPr id="7" name="Text 4"/>
          <p:cNvSpPr/>
          <p:nvPr/>
        </p:nvSpPr>
        <p:spPr>
          <a:xfrm>
            <a:off x="658368" y="2651760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57" dirty="0">
                <a:solidFill>
                  <a:srgbClr val="2B2926"/>
                </a:solidFill>
              </a:rPr>
              <a:t>Но доверие к ним рушится.</a:t>
            </a:r>
            <a:endParaRPr lang="en-US" sz="1757" dirty="0"/>
          </a:p>
        </p:txBody>
      </p:sp>
      <p:sp>
        <p:nvSpPr>
          <p:cNvPr id="8" name="Text 5"/>
          <p:cNvSpPr/>
          <p:nvPr/>
        </p:nvSpPr>
        <p:spPr>
          <a:xfrm>
            <a:off x="658368" y="3419856"/>
            <a:ext cx="389534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b="1" dirty="0">
                <a:solidFill>
                  <a:srgbClr val="24211E"/>
                </a:solidFill>
              </a:rPr>
              <a:t>Когда старый порядок не отвечает, человек ищет простую опору: кто виноват, кто спасёт, кому верить?</a:t>
            </a:r>
            <a:endParaRPr lang="en-US" sz="13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FEA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ени_и_свет_в_городском_тумане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47472"/>
            <a:ext cx="3986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dirty="0">
                <a:solidFill>
                  <a:srgbClr val="5D57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ГЕРМАНИЯ 1929–1945  ·  04/13</a:t>
            </a:r>
            <a:endParaRPr lang="en-US" sz="880" dirty="0"/>
          </a:p>
        </p:txBody>
      </p:sp>
      <p:sp>
        <p:nvSpPr>
          <p:cNvPr id="4" name="Shape 1"/>
          <p:cNvSpPr/>
          <p:nvPr/>
        </p:nvSpPr>
        <p:spPr>
          <a:xfrm>
            <a:off x="658368" y="612648"/>
            <a:ext cx="3310128" cy="0"/>
          </a:xfrm>
          <a:prstGeom prst="line">
            <a:avLst/>
          </a:prstGeom>
          <a:noFill/>
          <a:ln w="8890">
            <a:solidFill>
              <a:srgbClr val="8A8178">
                <a:alpha val="82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786384"/>
            <a:ext cx="3986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97" b="1" dirty="0">
                <a:solidFill>
                  <a:srgbClr val="24211E"/>
                </a:solidFill>
              </a:rPr>
              <a:t>Злость ищет адрес</a:t>
            </a:r>
            <a:endParaRPr lang="en-US" sz="2697" dirty="0"/>
          </a:p>
        </p:txBody>
      </p:sp>
      <p:sp>
        <p:nvSpPr>
          <p:cNvPr id="6" name="Text 3"/>
          <p:cNvSpPr/>
          <p:nvPr/>
        </p:nvSpPr>
        <p:spPr>
          <a:xfrm>
            <a:off x="658368" y="1883664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Кризис сложен. Но злости нужен простой объект.</a:t>
            </a:r>
            <a:endParaRPr lang="en-US" sz="1320" dirty="0"/>
          </a:p>
        </p:txBody>
      </p:sp>
      <p:sp>
        <p:nvSpPr>
          <p:cNvPr id="7" name="Text 4"/>
          <p:cNvSpPr/>
          <p:nvPr/>
        </p:nvSpPr>
        <p:spPr>
          <a:xfrm>
            <a:off x="658368" y="2651760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Нельзя ударить по “мировой экономике”. Трудно ненавидеть “институциональный тупик”.</a:t>
            </a:r>
            <a:endParaRPr lang="en-US" sz="1320" dirty="0"/>
          </a:p>
        </p:txBody>
      </p:sp>
      <p:sp>
        <p:nvSpPr>
          <p:cNvPr id="8" name="Text 5"/>
          <p:cNvSpPr/>
          <p:nvPr/>
        </p:nvSpPr>
        <p:spPr>
          <a:xfrm>
            <a:off x="658368" y="3419856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b="1" dirty="0">
                <a:solidFill>
                  <a:srgbClr val="24211E"/>
                </a:solidFill>
              </a:rPr>
              <a:t>Боль ищет видимое лицо. Так начинается переход от растерянности к поиску врага.</a:t>
            </a:r>
            <a:endParaRPr lang="en-US" sz="13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FEA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митинг_на_старинной_улице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47472"/>
            <a:ext cx="3986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dirty="0">
                <a:solidFill>
                  <a:srgbClr val="5D57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ГЕРМАНИЯ 1929–1945  ·  05/13</a:t>
            </a:r>
            <a:endParaRPr lang="en-US" sz="880" dirty="0"/>
          </a:p>
        </p:txBody>
      </p:sp>
      <p:sp>
        <p:nvSpPr>
          <p:cNvPr id="4" name="Shape 1"/>
          <p:cNvSpPr/>
          <p:nvPr/>
        </p:nvSpPr>
        <p:spPr>
          <a:xfrm>
            <a:off x="658368" y="612648"/>
            <a:ext cx="3310128" cy="0"/>
          </a:xfrm>
          <a:prstGeom prst="line">
            <a:avLst/>
          </a:prstGeom>
          <a:noFill/>
          <a:ln w="8890">
            <a:solidFill>
              <a:srgbClr val="8A8178">
                <a:alpha val="82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786384"/>
            <a:ext cx="3986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НСДАП даёт</a:t>
            </a:r>
            <a:endParaRPr lang="en-US" sz="2050" dirty="0"/>
          </a:p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простую карту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58368" y="1883664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Партия предлагает готовый ответ: нас унизили, нас предали, у нас есть враги, нас спасёт сила.</a:t>
            </a:r>
            <a:endParaRPr lang="en-US" sz="1320" dirty="0"/>
          </a:p>
        </p:txBody>
      </p:sp>
      <p:sp>
        <p:nvSpPr>
          <p:cNvPr id="7" name="Text 4"/>
          <p:cNvSpPr/>
          <p:nvPr/>
        </p:nvSpPr>
        <p:spPr>
          <a:xfrm>
            <a:off x="658368" y="2651760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Сложный кризис сжимается до простой истории.</a:t>
            </a:r>
            <a:endParaRPr lang="en-US" sz="1320" dirty="0"/>
          </a:p>
        </p:txBody>
      </p:sp>
      <p:sp>
        <p:nvSpPr>
          <p:cNvPr id="8" name="Text 5"/>
          <p:cNvSpPr/>
          <p:nvPr/>
        </p:nvSpPr>
        <p:spPr>
          <a:xfrm>
            <a:off x="658368" y="3419856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b="1" dirty="0">
                <a:solidFill>
                  <a:srgbClr val="24211E"/>
                </a:solidFill>
              </a:rPr>
              <a:t>И эта история становится удобной для внутренней злости.</a:t>
            </a:r>
            <a:endParaRPr lang="en-US" sz="13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FEA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исторический_интерьер_с_фигурами_у_двери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47472"/>
            <a:ext cx="3986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dirty="0">
                <a:solidFill>
                  <a:srgbClr val="5D57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ГЕРМАНИЯ 1929–1945  ·  06/13</a:t>
            </a:r>
            <a:endParaRPr lang="en-US" sz="880" dirty="0"/>
          </a:p>
        </p:txBody>
      </p:sp>
      <p:sp>
        <p:nvSpPr>
          <p:cNvPr id="4" name="Shape 1"/>
          <p:cNvSpPr/>
          <p:nvPr/>
        </p:nvSpPr>
        <p:spPr>
          <a:xfrm>
            <a:off x="658368" y="612648"/>
            <a:ext cx="3310128" cy="0"/>
          </a:xfrm>
          <a:prstGeom prst="line">
            <a:avLst/>
          </a:prstGeom>
          <a:noFill/>
          <a:ln w="8890">
            <a:solidFill>
              <a:srgbClr val="8A8178">
                <a:alpha val="82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786384"/>
            <a:ext cx="3986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30 января 1933:</a:t>
            </a:r>
            <a:endParaRPr lang="en-US" sz="2050" dirty="0"/>
          </a:p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дверь открывают элиты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58368" y="1883664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Гитлер не получил абсолютного большинства. Его назначили канцлером.</a:t>
            </a:r>
            <a:endParaRPr lang="en-US" sz="1320" dirty="0"/>
          </a:p>
        </p:txBody>
      </p:sp>
      <p:sp>
        <p:nvSpPr>
          <p:cNvPr id="7" name="Text 4"/>
          <p:cNvSpPr/>
          <p:nvPr/>
        </p:nvSpPr>
        <p:spPr>
          <a:xfrm>
            <a:off x="658368" y="2651760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Старые элиты решили, что смогут использовать радикала.</a:t>
            </a:r>
            <a:endParaRPr lang="en-US" sz="1320" dirty="0"/>
          </a:p>
        </p:txBody>
      </p:sp>
      <p:sp>
        <p:nvSpPr>
          <p:cNvPr id="8" name="Text 5"/>
          <p:cNvSpPr/>
          <p:nvPr/>
        </p:nvSpPr>
        <p:spPr>
          <a:xfrm>
            <a:off x="658368" y="3419856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b="1" dirty="0">
                <a:solidFill>
                  <a:srgbClr val="24211E"/>
                </a:solidFill>
              </a:rPr>
              <a:t>Но этим они дали внутренней злости государственную дверь.</a:t>
            </a:r>
            <a:endParaRPr lang="en-US" sz="13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FEA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бюрократия_в_ночной_мгле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47472"/>
            <a:ext cx="3986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dirty="0">
                <a:solidFill>
                  <a:srgbClr val="5D57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ГЕРМАНИЯ 1929–1945  ·  07/13</a:t>
            </a:r>
            <a:endParaRPr lang="en-US" sz="880" dirty="0"/>
          </a:p>
        </p:txBody>
      </p:sp>
      <p:sp>
        <p:nvSpPr>
          <p:cNvPr id="4" name="Shape 1"/>
          <p:cNvSpPr/>
          <p:nvPr/>
        </p:nvSpPr>
        <p:spPr>
          <a:xfrm>
            <a:off x="658368" y="612648"/>
            <a:ext cx="3310128" cy="0"/>
          </a:xfrm>
          <a:prstGeom prst="line">
            <a:avLst/>
          </a:prstGeom>
          <a:noFill/>
          <a:ln w="8890">
            <a:solidFill>
              <a:srgbClr val="8A8178">
                <a:alpha val="82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786384"/>
            <a:ext cx="3986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Пожар рейхстага:</a:t>
            </a:r>
            <a:endParaRPr lang="en-US" sz="2050" dirty="0"/>
          </a:p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страх становится законом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58368" y="1883664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После пожара страх получает юридическую форму.</a:t>
            </a:r>
            <a:endParaRPr lang="en-US" sz="1320" dirty="0"/>
          </a:p>
        </p:txBody>
      </p:sp>
      <p:sp>
        <p:nvSpPr>
          <p:cNvPr id="7" name="Text 4"/>
          <p:cNvSpPr/>
          <p:nvPr/>
        </p:nvSpPr>
        <p:spPr>
          <a:xfrm>
            <a:off x="658368" y="2651760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Права можно приостановить. Оппозицию можно подавить. Насилие можно оправдать безопасностью.</a:t>
            </a:r>
            <a:endParaRPr lang="en-US" sz="1320" dirty="0"/>
          </a:p>
        </p:txBody>
      </p:sp>
      <p:sp>
        <p:nvSpPr>
          <p:cNvPr id="8" name="Text 5"/>
          <p:cNvSpPr/>
          <p:nvPr/>
        </p:nvSpPr>
        <p:spPr>
          <a:xfrm>
            <a:off x="658368" y="3419856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b="1" dirty="0">
                <a:solidFill>
                  <a:srgbClr val="24211E"/>
                </a:solidFill>
              </a:rPr>
              <a:t>Формула меняется: “опасно” → “можно всё”.</a:t>
            </a:r>
            <a:endParaRPr lang="en-US" sz="13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FEA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ночной_офис_в_эпоху_бюрократии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47472"/>
            <a:ext cx="3986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dirty="0">
                <a:solidFill>
                  <a:srgbClr val="5D57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ГЕРМАНИЯ 1929–1945  ·  08/13</a:t>
            </a:r>
            <a:endParaRPr lang="en-US" sz="880" dirty="0"/>
          </a:p>
        </p:txBody>
      </p:sp>
      <p:sp>
        <p:nvSpPr>
          <p:cNvPr id="4" name="Shape 1"/>
          <p:cNvSpPr/>
          <p:nvPr/>
        </p:nvSpPr>
        <p:spPr>
          <a:xfrm>
            <a:off x="658368" y="612648"/>
            <a:ext cx="3310128" cy="0"/>
          </a:xfrm>
          <a:prstGeom prst="line">
            <a:avLst/>
          </a:prstGeom>
          <a:noFill/>
          <a:ln w="8890">
            <a:solidFill>
              <a:srgbClr val="8A8178">
                <a:alpha val="82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786384"/>
            <a:ext cx="3986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Март 1933:</a:t>
            </a:r>
            <a:endParaRPr lang="en-US" sz="2050" dirty="0"/>
          </a:p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право перепрошивают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58368" y="1883664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Закон о чрезвычайных полномочиях меняет саму функцию права.</a:t>
            </a:r>
            <a:endParaRPr lang="en-US" sz="1320" dirty="0"/>
          </a:p>
        </p:txBody>
      </p:sp>
      <p:sp>
        <p:nvSpPr>
          <p:cNvPr id="7" name="Text 4"/>
          <p:cNvSpPr/>
          <p:nvPr/>
        </p:nvSpPr>
        <p:spPr>
          <a:xfrm>
            <a:off x="658368" y="2651760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Право больше не защищает человека от власти.</a:t>
            </a:r>
            <a:endParaRPr lang="en-US" sz="1320" dirty="0"/>
          </a:p>
        </p:txBody>
      </p:sp>
      <p:sp>
        <p:nvSpPr>
          <p:cNvPr id="8" name="Text 5"/>
          <p:cNvSpPr/>
          <p:nvPr/>
        </p:nvSpPr>
        <p:spPr>
          <a:xfrm>
            <a:off x="658368" y="3419856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b="1" dirty="0">
                <a:solidFill>
                  <a:srgbClr val="24211E"/>
                </a:solidFill>
              </a:rPr>
              <a:t>Оно начинает защищать власть от человека: если оформлено законом, значит, допустимо.</a:t>
            </a:r>
            <a:endParaRPr lang="en-US" sz="13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FEA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влияние_через_эпохи_и_сцены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47472"/>
            <a:ext cx="3986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dirty="0">
                <a:solidFill>
                  <a:srgbClr val="5D57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ГЕРМАНИЯ 1929–1945  ·  09/13</a:t>
            </a:r>
            <a:endParaRPr lang="en-US" sz="880" dirty="0"/>
          </a:p>
        </p:txBody>
      </p:sp>
      <p:sp>
        <p:nvSpPr>
          <p:cNvPr id="4" name="Shape 1"/>
          <p:cNvSpPr/>
          <p:nvPr/>
        </p:nvSpPr>
        <p:spPr>
          <a:xfrm>
            <a:off x="658368" y="612648"/>
            <a:ext cx="3310128" cy="0"/>
          </a:xfrm>
          <a:prstGeom prst="line">
            <a:avLst/>
          </a:prstGeom>
          <a:noFill/>
          <a:ln w="8890">
            <a:solidFill>
              <a:srgbClr val="8A8178">
                <a:alpha val="82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786384"/>
            <a:ext cx="3986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Пропаганда</a:t>
            </a:r>
            <a:endParaRPr lang="en-US" sz="2050" dirty="0"/>
          </a:p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становится средой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58368" y="1883664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61" dirty="0">
                <a:solidFill>
                  <a:srgbClr val="2B2926"/>
                </a:solidFill>
              </a:rPr>
              <a:t>Пропаганда работает не одним лозунгом.</a:t>
            </a:r>
            <a:endParaRPr lang="en-US" sz="1461" dirty="0"/>
          </a:p>
        </p:txBody>
      </p:sp>
      <p:sp>
        <p:nvSpPr>
          <p:cNvPr id="7" name="Text 4"/>
          <p:cNvSpPr/>
          <p:nvPr/>
        </p:nvSpPr>
        <p:spPr>
          <a:xfrm>
            <a:off x="658368" y="2651760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Она окружает человека: радио, кино, школа, газеты, ритуалы, молодёжные организации.</a:t>
            </a:r>
            <a:endParaRPr lang="en-US" sz="1320" dirty="0"/>
          </a:p>
        </p:txBody>
      </p:sp>
      <p:sp>
        <p:nvSpPr>
          <p:cNvPr id="8" name="Text 5"/>
          <p:cNvSpPr/>
          <p:nvPr/>
        </p:nvSpPr>
        <p:spPr>
          <a:xfrm>
            <a:off x="658368" y="3419856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b="1" dirty="0">
                <a:solidFill>
                  <a:srgbClr val="24211E"/>
                </a:solidFill>
              </a:rPr>
              <a:t>Образ врага и образ великого “мы” повторяются до внутренней привычки.</a:t>
            </a:r>
            <a:endParaRPr lang="en-US" sz="13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FEA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одиночество_в_толпе_призраков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47472"/>
            <a:ext cx="3986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dirty="0">
                <a:solidFill>
                  <a:srgbClr val="5D57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ГЕРМАНИЯ 1929–1945  ·  10/13</a:t>
            </a:r>
            <a:endParaRPr lang="en-US" sz="880" dirty="0"/>
          </a:p>
        </p:txBody>
      </p:sp>
      <p:sp>
        <p:nvSpPr>
          <p:cNvPr id="4" name="Shape 1"/>
          <p:cNvSpPr/>
          <p:nvPr/>
        </p:nvSpPr>
        <p:spPr>
          <a:xfrm>
            <a:off x="658368" y="612648"/>
            <a:ext cx="3310128" cy="0"/>
          </a:xfrm>
          <a:prstGeom prst="line">
            <a:avLst/>
          </a:prstGeom>
          <a:noFill/>
          <a:ln w="8890">
            <a:solidFill>
              <a:srgbClr val="8A8178">
                <a:alpha val="82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786384"/>
            <a:ext cx="3986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Заёмное</a:t>
            </a:r>
            <a:endParaRPr lang="en-US" sz="2050" dirty="0"/>
          </a:p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величие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58368" y="1883664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92" dirty="0">
                <a:solidFill>
                  <a:srgbClr val="2B2926"/>
                </a:solidFill>
              </a:rPr>
              <a:t>Униженному человеку мало ненавидеть.</a:t>
            </a:r>
            <a:endParaRPr lang="en-US" sz="1492" dirty="0"/>
          </a:p>
        </p:txBody>
      </p:sp>
      <p:sp>
        <p:nvSpPr>
          <p:cNvPr id="7" name="Text 4"/>
          <p:cNvSpPr/>
          <p:nvPr/>
        </p:nvSpPr>
        <p:spPr>
          <a:xfrm>
            <a:off x="658368" y="2651760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Ему нужно чувствовать, что он служит чему-то большому.</a:t>
            </a:r>
            <a:endParaRPr lang="en-US" sz="1320" dirty="0"/>
          </a:p>
        </p:txBody>
      </p:sp>
      <p:sp>
        <p:nvSpPr>
          <p:cNvPr id="8" name="Text 5"/>
          <p:cNvSpPr/>
          <p:nvPr/>
        </p:nvSpPr>
        <p:spPr>
          <a:xfrm>
            <a:off x="658368" y="3419856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b="1" dirty="0">
                <a:solidFill>
                  <a:srgbClr val="24211E"/>
                </a:solidFill>
              </a:rPr>
              <a:t>Так появляется заёмное величие: я не мал; я часть народа; моя злость — это миссия.</a:t>
            </a:r>
            <a:endParaRPr lang="en-US" sz="13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FEA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офисная_очередь_в_старинном_зале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47472"/>
            <a:ext cx="3986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dirty="0">
                <a:solidFill>
                  <a:srgbClr val="5D57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ГЕРМАНИЯ 1929–1945  ·  11/13</a:t>
            </a:r>
            <a:endParaRPr lang="en-US" sz="880" dirty="0"/>
          </a:p>
        </p:txBody>
      </p:sp>
      <p:sp>
        <p:nvSpPr>
          <p:cNvPr id="4" name="Shape 1"/>
          <p:cNvSpPr/>
          <p:nvPr/>
        </p:nvSpPr>
        <p:spPr>
          <a:xfrm>
            <a:off x="658368" y="612648"/>
            <a:ext cx="3310128" cy="0"/>
          </a:xfrm>
          <a:prstGeom prst="line">
            <a:avLst/>
          </a:prstGeom>
          <a:noFill/>
          <a:ln w="8890">
            <a:solidFill>
              <a:srgbClr val="8A8178">
                <a:alpha val="82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786384"/>
            <a:ext cx="3986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Образ врага</a:t>
            </a:r>
            <a:endParaRPr lang="en-US" sz="2050" dirty="0"/>
          </a:p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становится правом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58368" y="1883664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Нюрнбергские законы делают исключение официальным.</a:t>
            </a:r>
            <a:endParaRPr lang="en-US" sz="1320" dirty="0"/>
          </a:p>
        </p:txBody>
      </p:sp>
      <p:sp>
        <p:nvSpPr>
          <p:cNvPr id="7" name="Text 4"/>
          <p:cNvSpPr/>
          <p:nvPr/>
        </p:nvSpPr>
        <p:spPr>
          <a:xfrm>
            <a:off x="658368" y="2651760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Внутренний двойник врага получает печать государства.</a:t>
            </a:r>
            <a:endParaRPr lang="en-US" sz="1320" dirty="0"/>
          </a:p>
        </p:txBody>
      </p:sp>
      <p:sp>
        <p:nvSpPr>
          <p:cNvPr id="8" name="Text 5"/>
          <p:cNvSpPr/>
          <p:nvPr/>
        </p:nvSpPr>
        <p:spPr>
          <a:xfrm>
            <a:off x="658368" y="3419856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b="1" dirty="0">
                <a:solidFill>
                  <a:srgbClr val="24211E"/>
                </a:solidFill>
              </a:rPr>
              <a:t>Бумага делает дегуманизацию нормой: отделить, лишить прав, не считать равным.</a:t>
            </a:r>
            <a:endParaRPr lang="en-US" sz="13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FEA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ночной_город_в_стиле_нуар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47472"/>
            <a:ext cx="3986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dirty="0">
                <a:solidFill>
                  <a:srgbClr val="5D57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ГЕРМАНИЯ 1929–1945  ·  12/13</a:t>
            </a:r>
            <a:endParaRPr lang="en-US" sz="880" dirty="0"/>
          </a:p>
        </p:txBody>
      </p:sp>
      <p:sp>
        <p:nvSpPr>
          <p:cNvPr id="4" name="Shape 1"/>
          <p:cNvSpPr/>
          <p:nvPr/>
        </p:nvSpPr>
        <p:spPr>
          <a:xfrm>
            <a:off x="658368" y="612648"/>
            <a:ext cx="3310128" cy="0"/>
          </a:xfrm>
          <a:prstGeom prst="line">
            <a:avLst/>
          </a:prstGeom>
          <a:noFill/>
          <a:ln w="8890">
            <a:solidFill>
              <a:srgbClr val="8A8178">
                <a:alpha val="82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786384"/>
            <a:ext cx="3986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Кристалльнахт:</a:t>
            </a:r>
            <a:endParaRPr lang="en-US" sz="2050" dirty="0"/>
          </a:p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разрешённое насилие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58368" y="1883664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То, что долго строилось внутри, выходит наружу.</a:t>
            </a:r>
            <a:endParaRPr lang="en-US" sz="1320" dirty="0"/>
          </a:p>
        </p:txBody>
      </p:sp>
      <p:sp>
        <p:nvSpPr>
          <p:cNvPr id="7" name="Text 4"/>
          <p:cNvSpPr/>
          <p:nvPr/>
        </p:nvSpPr>
        <p:spPr>
          <a:xfrm>
            <a:off x="658368" y="2651760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Образ врага становится действием. Злость получает общественное разрешение.</a:t>
            </a:r>
            <a:endParaRPr lang="en-US" sz="1320" dirty="0"/>
          </a:p>
        </p:txBody>
      </p:sp>
      <p:sp>
        <p:nvSpPr>
          <p:cNvPr id="8" name="Text 5"/>
          <p:cNvSpPr/>
          <p:nvPr/>
        </p:nvSpPr>
        <p:spPr>
          <a:xfrm>
            <a:off x="658368" y="3419856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b="1" dirty="0">
                <a:solidFill>
                  <a:srgbClr val="24211E"/>
                </a:solidFill>
              </a:rPr>
              <a:t>Насилие уже не выглядит нарушением. Оно начинает выглядеть как “порядок”.</a:t>
            </a:r>
            <a:endParaRPr lang="en-US" sz="13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FEA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планирование_войны_в_историческом_антураже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47472"/>
            <a:ext cx="3986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dirty="0">
                <a:solidFill>
                  <a:srgbClr val="5D57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ГЕРМАНИЯ 1929–1945  ·  13/13</a:t>
            </a:r>
            <a:endParaRPr lang="en-US" sz="880" dirty="0"/>
          </a:p>
        </p:txBody>
      </p:sp>
      <p:sp>
        <p:nvSpPr>
          <p:cNvPr id="4" name="Shape 1"/>
          <p:cNvSpPr/>
          <p:nvPr/>
        </p:nvSpPr>
        <p:spPr>
          <a:xfrm>
            <a:off x="658368" y="612648"/>
            <a:ext cx="3310128" cy="0"/>
          </a:xfrm>
          <a:prstGeom prst="line">
            <a:avLst/>
          </a:prstGeom>
          <a:noFill/>
          <a:ln w="8890">
            <a:solidFill>
              <a:srgbClr val="7D2D29">
                <a:alpha val="82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786384"/>
            <a:ext cx="3986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Война:</a:t>
            </a:r>
            <a:endParaRPr lang="en-US" sz="2050" dirty="0"/>
          </a:p>
          <a:p>
            <a:pPr indent="0" marL="0">
              <a:buNone/>
            </a:pPr>
            <a:r>
              <a:rPr lang="en-US" sz="2050" b="1" dirty="0">
                <a:solidFill>
                  <a:srgbClr val="24211E"/>
                </a:solidFill>
              </a:rPr>
              <a:t>внутренняя машина выходит наружу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58368" y="1883664"/>
            <a:ext cx="389534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Война стала продолжением собранного механизма: кризис, унижение, враг, величие, право исключения, разрешённое насилие.</a:t>
            </a:r>
            <a:endParaRPr lang="en-US" sz="1320" dirty="0"/>
          </a:p>
        </p:txBody>
      </p:sp>
      <p:sp>
        <p:nvSpPr>
          <p:cNvPr id="7" name="Text 4"/>
          <p:cNvSpPr/>
          <p:nvPr/>
        </p:nvSpPr>
        <p:spPr>
          <a:xfrm>
            <a:off x="658368" y="2834640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B2926"/>
                </a:solidFill>
              </a:rPr>
              <a:t>Внутренний образ врага расширился до народов, территорий и мира.</a:t>
            </a:r>
            <a:endParaRPr lang="en-US" sz="1320" dirty="0"/>
          </a:p>
        </p:txBody>
      </p:sp>
      <p:sp>
        <p:nvSpPr>
          <p:cNvPr id="8" name="Text 5"/>
          <p:cNvSpPr/>
          <p:nvPr/>
        </p:nvSpPr>
        <p:spPr>
          <a:xfrm>
            <a:off x="658368" y="3602736"/>
            <a:ext cx="3895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b="1" dirty="0">
                <a:solidFill>
                  <a:srgbClr val="24211E"/>
                </a:solidFill>
              </a:rPr>
              <a:t>Внешний кризис × внутреннее унижение × разрешающая среда = историческая сила насилия.</a:t>
            </a:r>
            <a:endParaRPr lang="en-US" sz="1320" dirty="0"/>
          </a:p>
        </p:txBody>
      </p:sp>
      <p:sp>
        <p:nvSpPr>
          <p:cNvPr id="9" name="Shape 6"/>
          <p:cNvSpPr/>
          <p:nvPr/>
        </p:nvSpPr>
        <p:spPr>
          <a:xfrm>
            <a:off x="658368" y="5989320"/>
            <a:ext cx="3566160" cy="0"/>
          </a:xfrm>
          <a:prstGeom prst="line">
            <a:avLst/>
          </a:prstGeom>
          <a:noFill/>
          <a:ln w="12700">
            <a:solidFill>
              <a:srgbClr val="7D2D29">
                <a:alpha val="92000"/>
              </a:srgbClr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Германия 1929–1945: как кризис стал внутренним образом</dc:title>
  <dc:subject>Germany 1929–1945 case study</dc:subject>
  <dc:creator>OpenAI</dc:creator>
  <cp:lastModifiedBy>OpenAI</cp:lastModifiedBy>
  <cp:revision>1</cp:revision>
  <dcterms:created xsi:type="dcterms:W3CDTF">2026-06-14T12:44:51Z</dcterms:created>
  <dcterms:modified xsi:type="dcterms:W3CDTF">2026-06-14T12:44:51Z</dcterms:modified>
</cp:coreProperties>
</file>