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9"/>
  </p:sldIdLst>
  <p:notesMasterIdLst>
    <p:notesMasterId r:id="rId14"/>
  </p:notesMasterIdLst>
  <p:sldSz cx="9144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9" Type="http://schemas.openxmlformats.org/officeDocument/2006/relationships/slide" Target="slides/slide1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1. Он входит живым. Казарма смотрит на него раньше, чем он понял правила.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2. Первый приказ. Это не служба. Это власть без объяснений.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3. Ритуал уменьшения. Человек делает малое — и становится меньше.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4. Нельзя ответить. Злость есть. Адреса нет.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5. Ночь собирает узел. Стыд, бессилие и злость остаются внутри.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6. Домой вернулся другой. Снаружи всё спокойно. Внутри уже новая форма.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7. Первый срыв в быту. Ошибка близкого становится поводом командовать.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8. Работа: ошибка ниже. Он не объясняет. Он ставит другого ниже.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9. Слабость ребёнка. Он видит не боль. Он видит слабость.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10. Язык казармы на работе. Тот же жест. Другая комната.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11. Другой начинает сжиматься. Теперь молчит уже не он.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Кадр 12. Казармы нет. Язык остался.. Дома. На работе. В семье.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новобранец_в_военном_бараке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694944"/>
          </a:xfrm>
          <a:prstGeom prst="rect">
            <a:avLst/>
          </a:prstGeom>
          <a:solidFill>
            <a:srgbClr val="000000">
              <a:alpha val="6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0" y="5742432"/>
            <a:ext cx="9144000" cy="1115568"/>
          </a:xfrm>
          <a:prstGeom prst="rect">
            <a:avLst/>
          </a:prstGeom>
          <a:solidFill>
            <a:srgbClr val="000000">
              <a:alpha val="76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/>
          <p:nvPr/>
        </p:nvSpPr>
        <p:spPr>
          <a:xfrm>
            <a:off x="960120" y="173736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1100" b="0">
                <a:solidFill>
                  <a:srgbClr val="FFFFFF"/>
                </a:solidFill>
                <a:latin typeface="Arial"/>
              </a:rPr>
              <a:t>Дідівщина: як вкорінена злість переходить у цивільне життя</a:t>
            </a:r>
          </a:p>
        </p:txBody>
      </p:sp>
      <p:sp>
        <p:nvSpPr>
          <p:cNvPr id="7" name="Text 4"/>
          <p:cNvSpPr/>
          <p:nvPr/>
        </p:nvSpPr>
        <p:spPr>
          <a:xfrm>
            <a:off x="502920" y="592531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2200" b="1">
                <a:solidFill>
                  <a:srgbClr val="FFFFFF"/>
                </a:solidFill>
                <a:latin typeface="Arial"/>
              </a:rPr>
              <a:t>Він приходить туди ще таким, яким був раніше</a:t>
            </a:r>
          </a:p>
        </p:txBody>
      </p:sp>
      <p:sp>
        <p:nvSpPr>
          <p:cNvPr id="8" name="Text 5"/>
          <p:cNvSpPr/>
          <p:nvPr/>
        </p:nvSpPr>
        <p:spPr>
          <a:xfrm>
            <a:off x="530352" y="6382512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1500" b="0">
                <a:solidFill>
                  <a:srgbClr val="FFFFFF"/>
                </a:solidFill>
                <a:latin typeface="Arial"/>
              </a:rPr>
              <a:t>Казарма вже дивиться на нього. Він ще навіть не знає її правил.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енистая_комната_казармы_в_ожидании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694944"/>
          </a:xfrm>
          <a:prstGeom prst="rect">
            <a:avLst/>
          </a:prstGeom>
          <a:solidFill>
            <a:srgbClr val="000000">
              <a:alpha val="6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0" y="5742432"/>
            <a:ext cx="9144000" cy="1115568"/>
          </a:xfrm>
          <a:prstGeom prst="rect">
            <a:avLst/>
          </a:prstGeom>
          <a:solidFill>
            <a:srgbClr val="000000">
              <a:alpha val="76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/>
          <p:nvPr/>
        </p:nvSpPr>
        <p:spPr>
          <a:xfrm>
            <a:off x="960120" y="173736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1100" b="0">
                <a:solidFill>
                  <a:srgbClr val="FFFFFF"/>
                </a:solidFill>
                <a:latin typeface="Arial"/>
              </a:rPr>
              <a:t>Дідівщина: як вкорінена злість переходить у цивільне життя</a:t>
            </a:r>
          </a:p>
        </p:txBody>
      </p:sp>
      <p:sp>
        <p:nvSpPr>
          <p:cNvPr id="7" name="Text 4"/>
          <p:cNvSpPr/>
          <p:nvPr/>
        </p:nvSpPr>
        <p:spPr>
          <a:xfrm>
            <a:off x="502920" y="592531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2200" b="1">
                <a:solidFill>
                  <a:srgbClr val="FFFFFF"/>
                </a:solidFill>
                <a:latin typeface="Arial"/>
              </a:rPr>
              <a:t>Перший наказ</a:t>
            </a:r>
          </a:p>
        </p:txBody>
      </p:sp>
      <p:sp>
        <p:nvSpPr>
          <p:cNvPr id="8" name="Text 5"/>
          <p:cNvSpPr/>
          <p:nvPr/>
        </p:nvSpPr>
        <p:spPr>
          <a:xfrm>
            <a:off x="530352" y="6382512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1500" b="0">
                <a:solidFill>
                  <a:srgbClr val="FFFFFF"/>
                </a:solidFill>
                <a:latin typeface="Arial"/>
              </a:rPr>
              <a:t>Йому нічого не пояснюють. Від нього просто вимагають підкоритися.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военная_комната_с_рутинным_трудом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694944"/>
          </a:xfrm>
          <a:prstGeom prst="rect">
            <a:avLst/>
          </a:prstGeom>
          <a:solidFill>
            <a:srgbClr val="000000">
              <a:alpha val="6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0" y="5742432"/>
            <a:ext cx="9144000" cy="1115568"/>
          </a:xfrm>
          <a:prstGeom prst="rect">
            <a:avLst/>
          </a:prstGeom>
          <a:solidFill>
            <a:srgbClr val="000000">
              <a:alpha val="76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/>
          <p:nvPr/>
        </p:nvSpPr>
        <p:spPr>
          <a:xfrm>
            <a:off x="960120" y="173736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1100" b="0">
                <a:solidFill>
                  <a:srgbClr val="FFFFFF"/>
                </a:solidFill>
                <a:latin typeface="Arial"/>
              </a:rPr>
              <a:t>Дідівщина: як вкорінена злість переходить у цивільне життя</a:t>
            </a:r>
          </a:p>
        </p:txBody>
      </p:sp>
      <p:sp>
        <p:nvSpPr>
          <p:cNvPr id="7" name="Text 4"/>
          <p:cNvSpPr/>
          <p:nvPr/>
        </p:nvSpPr>
        <p:spPr>
          <a:xfrm>
            <a:off x="502920" y="592531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2200" b="1">
                <a:solidFill>
                  <a:srgbClr val="FFFFFF"/>
                </a:solidFill>
                <a:latin typeface="Arial"/>
              </a:rPr>
              <a:t>Приниження починається з дрібниць</a:t>
            </a:r>
          </a:p>
        </p:txBody>
      </p:sp>
      <p:sp>
        <p:nvSpPr>
          <p:cNvPr id="8" name="Text 5"/>
          <p:cNvSpPr/>
          <p:nvPr/>
        </p:nvSpPr>
        <p:spPr>
          <a:xfrm>
            <a:off x="530352" y="6382512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1500" b="0">
                <a:solidFill>
                  <a:srgbClr val="FFFFFF"/>
                </a:solidFill>
                <a:latin typeface="Arial"/>
              </a:rPr>
              <a:t>Його змушують робити безглузді або принизливі речі, щоб показати: «ти тут нижчий».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одиночество_в_казарме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694944"/>
          </a:xfrm>
          <a:prstGeom prst="rect">
            <a:avLst/>
          </a:prstGeom>
          <a:solidFill>
            <a:srgbClr val="000000">
              <a:alpha val="6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0" y="5742432"/>
            <a:ext cx="9144000" cy="1115568"/>
          </a:xfrm>
          <a:prstGeom prst="rect">
            <a:avLst/>
          </a:prstGeom>
          <a:solidFill>
            <a:srgbClr val="000000">
              <a:alpha val="76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/>
          <p:nvPr/>
        </p:nvSpPr>
        <p:spPr>
          <a:xfrm>
            <a:off x="960120" y="173736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1100" b="0">
                <a:solidFill>
                  <a:srgbClr val="FFFFFF"/>
                </a:solidFill>
                <a:latin typeface="Arial"/>
              </a:rPr>
              <a:t>Дідівщина: як вкорінена злість переходить у цивільне життя</a:t>
            </a:r>
          </a:p>
        </p:txBody>
      </p:sp>
      <p:sp>
        <p:nvSpPr>
          <p:cNvPr id="7" name="Text 4"/>
          <p:cNvSpPr/>
          <p:nvPr/>
        </p:nvSpPr>
        <p:spPr>
          <a:xfrm>
            <a:off x="502920" y="592531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2200" b="1">
                <a:solidFill>
                  <a:srgbClr val="FFFFFF"/>
                </a:solidFill>
                <a:latin typeface="Arial"/>
              </a:rPr>
              <a:t>Відповісти не можна</a:t>
            </a:r>
          </a:p>
        </p:txBody>
      </p:sp>
      <p:sp>
        <p:nvSpPr>
          <p:cNvPr id="8" name="Text 5"/>
          <p:cNvSpPr/>
          <p:nvPr/>
        </p:nvSpPr>
        <p:spPr>
          <a:xfrm>
            <a:off x="530352" y="6382512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1500" b="0">
                <a:solidFill>
                  <a:srgbClr val="FFFFFF"/>
                </a:solidFill>
                <a:latin typeface="Arial"/>
              </a:rPr>
              <a:t>Він уже злиться. Але відповісти тому, хто його принижує, не може.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ишина_в_военном_казарме_ночью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694944"/>
          </a:xfrm>
          <a:prstGeom prst="rect">
            <a:avLst/>
          </a:prstGeom>
          <a:solidFill>
            <a:srgbClr val="000000">
              <a:alpha val="6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0" y="5742432"/>
            <a:ext cx="9144000" cy="1115568"/>
          </a:xfrm>
          <a:prstGeom prst="rect">
            <a:avLst/>
          </a:prstGeom>
          <a:solidFill>
            <a:srgbClr val="000000">
              <a:alpha val="76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/>
          <p:nvPr/>
        </p:nvSpPr>
        <p:spPr>
          <a:xfrm>
            <a:off x="960120" y="173736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1100" b="0">
                <a:solidFill>
                  <a:srgbClr val="FFFFFF"/>
                </a:solidFill>
                <a:latin typeface="Arial"/>
              </a:rPr>
              <a:t>Дідівщина: як вкорінена злість переходить у цивільне життя</a:t>
            </a:r>
          </a:p>
        </p:txBody>
      </p:sp>
      <p:sp>
        <p:nvSpPr>
          <p:cNvPr id="7" name="Text 4"/>
          <p:cNvSpPr/>
          <p:nvPr/>
        </p:nvSpPr>
        <p:spPr>
          <a:xfrm>
            <a:off x="502920" y="592531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2200" b="1">
                <a:solidFill>
                  <a:srgbClr val="FFFFFF"/>
                </a:solidFill>
                <a:latin typeface="Arial"/>
              </a:rPr>
              <a:t>Усе залишається всередині</a:t>
            </a:r>
          </a:p>
        </p:txBody>
      </p:sp>
      <p:sp>
        <p:nvSpPr>
          <p:cNvPr id="8" name="Text 5"/>
          <p:cNvSpPr/>
          <p:nvPr/>
        </p:nvSpPr>
        <p:spPr>
          <a:xfrm>
            <a:off x="530352" y="6382512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1500" b="0">
                <a:solidFill>
                  <a:srgbClr val="FFFFFF"/>
                </a:solidFill>
                <a:latin typeface="Arial"/>
              </a:rPr>
              <a:t>Сором. Безсилля. Злість. Уночі вони нікуди не зникають.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ихий_вечер_в_коридоре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694944"/>
          </a:xfrm>
          <a:prstGeom prst="rect">
            <a:avLst/>
          </a:prstGeom>
          <a:solidFill>
            <a:srgbClr val="000000">
              <a:alpha val="6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0" y="5742432"/>
            <a:ext cx="9144000" cy="1115568"/>
          </a:xfrm>
          <a:prstGeom prst="rect">
            <a:avLst/>
          </a:prstGeom>
          <a:solidFill>
            <a:srgbClr val="000000">
              <a:alpha val="76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/>
          <p:nvPr/>
        </p:nvSpPr>
        <p:spPr>
          <a:xfrm>
            <a:off x="960120" y="173736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1100" b="0">
                <a:solidFill>
                  <a:srgbClr val="FFFFFF"/>
                </a:solidFill>
                <a:latin typeface="Arial"/>
              </a:rPr>
              <a:t>Дідівщина: як вкорінена злість переходить у цивільне життя</a:t>
            </a:r>
          </a:p>
        </p:txBody>
      </p:sp>
      <p:sp>
        <p:nvSpPr>
          <p:cNvPr id="7" name="Text 4"/>
          <p:cNvSpPr/>
          <p:nvPr/>
        </p:nvSpPr>
        <p:spPr>
          <a:xfrm>
            <a:off x="502920" y="592531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2200" b="1">
                <a:solidFill>
                  <a:srgbClr val="FFFFFF"/>
                </a:solidFill>
                <a:latin typeface="Arial"/>
              </a:rPr>
              <a:t>Він повертається додому вже іншим</a:t>
            </a:r>
          </a:p>
        </p:txBody>
      </p:sp>
      <p:sp>
        <p:nvSpPr>
          <p:cNvPr id="8" name="Text 5"/>
          <p:cNvSpPr/>
          <p:nvPr/>
        </p:nvSpPr>
        <p:spPr>
          <a:xfrm>
            <a:off x="530352" y="6382512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1500" b="0">
                <a:solidFill>
                  <a:srgbClr val="FFFFFF"/>
                </a:solidFill>
                <a:latin typeface="Arial"/>
              </a:rPr>
              <a:t>Зовні все як раніше. Усередині він уже звик до правил казарми.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напряженная_сцена_в_старой_кухне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694944"/>
          </a:xfrm>
          <a:prstGeom prst="rect">
            <a:avLst/>
          </a:prstGeom>
          <a:solidFill>
            <a:srgbClr val="000000">
              <a:alpha val="6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0" y="5742432"/>
            <a:ext cx="9144000" cy="1115568"/>
          </a:xfrm>
          <a:prstGeom prst="rect">
            <a:avLst/>
          </a:prstGeom>
          <a:solidFill>
            <a:srgbClr val="000000">
              <a:alpha val="76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/>
          <p:nvPr/>
        </p:nvSpPr>
        <p:spPr>
          <a:xfrm>
            <a:off x="960120" y="173736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1100" b="0">
                <a:solidFill>
                  <a:srgbClr val="FFFFFF"/>
                </a:solidFill>
                <a:latin typeface="Arial"/>
              </a:rPr>
              <a:t>Дідівщина: як вкорінена злість переходить у цивільне життя</a:t>
            </a:r>
          </a:p>
        </p:txBody>
      </p:sp>
      <p:sp>
        <p:nvSpPr>
          <p:cNvPr id="7" name="Text 4"/>
          <p:cNvSpPr/>
          <p:nvPr/>
        </p:nvSpPr>
        <p:spPr>
          <a:xfrm>
            <a:off x="502920" y="592531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2200" b="1">
                <a:solidFill>
                  <a:srgbClr val="FFFFFF"/>
                </a:solidFill>
                <a:latin typeface="Arial"/>
              </a:rPr>
              <a:t>Перший зрив удома</a:t>
            </a:r>
          </a:p>
        </p:txBody>
      </p:sp>
      <p:sp>
        <p:nvSpPr>
          <p:cNvPr id="8" name="Text 5"/>
          <p:cNvSpPr/>
          <p:nvPr/>
        </p:nvSpPr>
        <p:spPr>
          <a:xfrm>
            <a:off x="530352" y="6382512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1500" b="0">
                <a:solidFill>
                  <a:srgbClr val="FFFFFF"/>
                </a:solidFill>
                <a:latin typeface="Arial"/>
              </a:rPr>
              <a:t>Помилка близької людини стає приводом наказувати, тиснути й командувати.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индустриальная_мастерская_и_наставление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694944"/>
          </a:xfrm>
          <a:prstGeom prst="rect">
            <a:avLst/>
          </a:prstGeom>
          <a:solidFill>
            <a:srgbClr val="000000">
              <a:alpha val="6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0" y="5742432"/>
            <a:ext cx="9144000" cy="1115568"/>
          </a:xfrm>
          <a:prstGeom prst="rect">
            <a:avLst/>
          </a:prstGeom>
          <a:solidFill>
            <a:srgbClr val="000000">
              <a:alpha val="76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/>
          <p:nvPr/>
        </p:nvSpPr>
        <p:spPr>
          <a:xfrm>
            <a:off x="960120" y="173736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1100" b="0">
                <a:solidFill>
                  <a:srgbClr val="FFFFFF"/>
                </a:solidFill>
                <a:latin typeface="Arial"/>
              </a:rPr>
              <a:t>Дідівщина: як вкорінена злість переходить у цивільне життя</a:t>
            </a:r>
          </a:p>
        </p:txBody>
      </p:sp>
      <p:sp>
        <p:nvSpPr>
          <p:cNvPr id="7" name="Text 4"/>
          <p:cNvSpPr/>
          <p:nvPr/>
        </p:nvSpPr>
        <p:spPr>
          <a:xfrm>
            <a:off x="502920" y="592531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2200" b="1">
                <a:solidFill>
                  <a:srgbClr val="FFFFFF"/>
                </a:solidFill>
                <a:latin typeface="Arial"/>
              </a:rPr>
              <a:t>Помилка на роботі</a:t>
            </a:r>
          </a:p>
        </p:txBody>
      </p:sp>
      <p:sp>
        <p:nvSpPr>
          <p:cNvPr id="8" name="Text 5"/>
          <p:cNvSpPr/>
          <p:nvPr/>
        </p:nvSpPr>
        <p:spPr>
          <a:xfrm>
            <a:off x="530352" y="6382512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1500" b="0">
                <a:solidFill>
                  <a:srgbClr val="FFFFFF"/>
                </a:solidFill>
                <a:latin typeface="Arial"/>
              </a:rPr>
              <a:t>Замість пояснити, він принижує. Так само, як колись принижували його.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ихий_момент_в_старинной_квартире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694944"/>
          </a:xfrm>
          <a:prstGeom prst="rect">
            <a:avLst/>
          </a:prstGeom>
          <a:solidFill>
            <a:srgbClr val="000000">
              <a:alpha val="6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0" y="5742432"/>
            <a:ext cx="9144000" cy="1115568"/>
          </a:xfrm>
          <a:prstGeom prst="rect">
            <a:avLst/>
          </a:prstGeom>
          <a:solidFill>
            <a:srgbClr val="000000">
              <a:alpha val="76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/>
          <p:nvPr/>
        </p:nvSpPr>
        <p:spPr>
          <a:xfrm>
            <a:off x="960120" y="173736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1100" b="0">
                <a:solidFill>
                  <a:srgbClr val="FFFFFF"/>
                </a:solidFill>
                <a:latin typeface="Arial"/>
              </a:rPr>
              <a:t>Дідівщина: як вкорінена злість переходить у цивільне життя</a:t>
            </a:r>
          </a:p>
        </p:txBody>
      </p:sp>
      <p:sp>
        <p:nvSpPr>
          <p:cNvPr id="7" name="Text 4"/>
          <p:cNvSpPr/>
          <p:nvPr/>
        </p:nvSpPr>
        <p:spPr>
          <a:xfrm>
            <a:off x="502920" y="592531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2200" b="1">
                <a:solidFill>
                  <a:srgbClr val="FFFFFF"/>
                </a:solidFill>
                <a:latin typeface="Arial"/>
              </a:rPr>
              <a:t>Дитині боляче. Він бачить «слабкість»</a:t>
            </a:r>
          </a:p>
        </p:txBody>
      </p:sp>
      <p:sp>
        <p:nvSpPr>
          <p:cNvPr id="8" name="Text 5"/>
          <p:cNvSpPr/>
          <p:nvPr/>
        </p:nvSpPr>
        <p:spPr>
          <a:xfrm>
            <a:off x="530352" y="6382512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1500" b="0">
                <a:solidFill>
                  <a:srgbClr val="FFFFFF"/>
                </a:solidFill>
                <a:latin typeface="Arial"/>
              </a:rPr>
              <a:t>Дитині боляче й потрібна підтримка. А він бачить лише слабкість, яку треба придушити.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напряженная_беседа_в_мастерской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694944"/>
          </a:xfrm>
          <a:prstGeom prst="rect">
            <a:avLst/>
          </a:prstGeom>
          <a:solidFill>
            <a:srgbClr val="000000">
              <a:alpha val="6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0" y="5742432"/>
            <a:ext cx="9144000" cy="1115568"/>
          </a:xfrm>
          <a:prstGeom prst="rect">
            <a:avLst/>
          </a:prstGeom>
          <a:solidFill>
            <a:srgbClr val="000000">
              <a:alpha val="76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/>
          <p:nvPr/>
        </p:nvSpPr>
        <p:spPr>
          <a:xfrm>
            <a:off x="960120" y="173736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1100" b="0">
                <a:solidFill>
                  <a:srgbClr val="FFFFFF"/>
                </a:solidFill>
                <a:latin typeface="Arial"/>
              </a:rPr>
              <a:t>Дідівщина: як вкорінена злість переходить у цивільне життя</a:t>
            </a:r>
          </a:p>
        </p:txBody>
      </p:sp>
      <p:sp>
        <p:nvSpPr>
          <p:cNvPr id="7" name="Text 4"/>
          <p:cNvSpPr/>
          <p:nvPr/>
        </p:nvSpPr>
        <p:spPr>
          <a:xfrm>
            <a:off x="502920" y="592531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2200" b="1">
                <a:solidFill>
                  <a:srgbClr val="FFFFFF"/>
                </a:solidFill>
                <a:latin typeface="Arial"/>
              </a:rPr>
              <a:t>Мова казарми переходить на роботу</a:t>
            </a:r>
          </a:p>
        </p:txBody>
      </p:sp>
      <p:sp>
        <p:nvSpPr>
          <p:cNvPr id="8" name="Text 5"/>
          <p:cNvSpPr/>
          <p:nvPr/>
        </p:nvSpPr>
        <p:spPr>
          <a:xfrm>
            <a:off x="530352" y="6382512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1500" b="0">
                <a:solidFill>
                  <a:srgbClr val="FFFFFF"/>
                </a:solidFill>
                <a:latin typeface="Arial"/>
              </a:rPr>
              <a:t>Та сама інтонація. Той самий жест. Інша кімната.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работник_и_наставник_в_мастерской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694944"/>
          </a:xfrm>
          <a:prstGeom prst="rect">
            <a:avLst/>
          </a:prstGeom>
          <a:solidFill>
            <a:srgbClr val="000000">
              <a:alpha val="6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0" y="5742432"/>
            <a:ext cx="9144000" cy="1115568"/>
          </a:xfrm>
          <a:prstGeom prst="rect">
            <a:avLst/>
          </a:prstGeom>
          <a:solidFill>
            <a:srgbClr val="000000">
              <a:alpha val="76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/>
          <p:nvPr/>
        </p:nvSpPr>
        <p:spPr>
          <a:xfrm>
            <a:off x="960120" y="173736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1100" b="0">
                <a:solidFill>
                  <a:srgbClr val="FFFFFF"/>
                </a:solidFill>
                <a:latin typeface="Arial"/>
              </a:rPr>
              <a:t>Дідівщина: як вкорінена злість переходить у цивільне життя</a:t>
            </a:r>
          </a:p>
        </p:txBody>
      </p:sp>
      <p:sp>
        <p:nvSpPr>
          <p:cNvPr id="7" name="Text 4"/>
          <p:cNvSpPr/>
          <p:nvPr/>
        </p:nvSpPr>
        <p:spPr>
          <a:xfrm>
            <a:off x="502920" y="592531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2200" b="1">
                <a:solidFill>
                  <a:srgbClr val="FFFFFF"/>
                </a:solidFill>
                <a:latin typeface="Arial"/>
              </a:rPr>
              <a:t>Тепер стискається інша людина</a:t>
            </a:r>
          </a:p>
        </p:txBody>
      </p:sp>
      <p:sp>
        <p:nvSpPr>
          <p:cNvPr id="8" name="Text 5"/>
          <p:cNvSpPr/>
          <p:nvPr/>
        </p:nvSpPr>
        <p:spPr>
          <a:xfrm>
            <a:off x="530352" y="6382512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1500" b="0">
                <a:solidFill>
                  <a:srgbClr val="FFFFFF"/>
                </a:solidFill>
                <a:latin typeface="Arial"/>
              </a:rPr>
              <a:t>Мовчати й терпіти вчиться вже хтось поруч.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яжелая_тишина_в_кухне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694944"/>
          </a:xfrm>
          <a:prstGeom prst="rect">
            <a:avLst/>
          </a:prstGeom>
          <a:solidFill>
            <a:srgbClr val="000000">
              <a:alpha val="6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0" y="5742432"/>
            <a:ext cx="9144000" cy="1115568"/>
          </a:xfrm>
          <a:prstGeom prst="rect">
            <a:avLst/>
          </a:prstGeom>
          <a:solidFill>
            <a:srgbClr val="000000">
              <a:alpha val="76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/>
          <p:nvPr/>
        </p:nvSpPr>
        <p:spPr>
          <a:xfrm>
            <a:off x="960120" y="173736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1100" b="0">
                <a:solidFill>
                  <a:srgbClr val="FFFFFF"/>
                </a:solidFill>
                <a:latin typeface="Arial"/>
              </a:rPr>
              <a:t>Дідівщина: як вкорінена злість переходить у цивільне життя</a:t>
            </a:r>
          </a:p>
        </p:txBody>
      </p:sp>
      <p:sp>
        <p:nvSpPr>
          <p:cNvPr id="7" name="Text 4"/>
          <p:cNvSpPr/>
          <p:nvPr/>
        </p:nvSpPr>
        <p:spPr>
          <a:xfrm>
            <a:off x="502920" y="5925312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2200" b="1">
                <a:solidFill>
                  <a:srgbClr val="FFFFFF"/>
                </a:solidFill>
                <a:latin typeface="Arial"/>
              </a:rPr>
              <a:t>Казарми вже немає. Її мова залишилася</a:t>
            </a:r>
          </a:p>
        </p:txBody>
      </p:sp>
      <p:sp>
        <p:nvSpPr>
          <p:cNvPr id="8" name="Text 5"/>
          <p:cNvSpPr/>
          <p:nvPr/>
        </p:nvSpPr>
        <p:spPr>
          <a:xfrm>
            <a:off x="530352" y="6382512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1500" b="0">
                <a:solidFill>
                  <a:srgbClr val="FFFFFF"/>
                </a:solidFill>
                <a:latin typeface="Arial"/>
              </a:rPr>
              <a:t>Удома. На роботі. У родині.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slide13_dedov_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60120" y="228600"/>
            <a:ext cx="53035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0">
                <a:solidFill>
                  <a:srgbClr val="FFFFFF"/>
                </a:solidFill>
                <a:latin typeface="Arial"/>
              </a:rPr>
              <a:t>Дідівщина: як вкорінена злість переходить у цивільне життя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024128"/>
            <a:ext cx="7772400" cy="59436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Arial"/>
              </a:rPr>
              <a:t>Це не лише приватна історія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901952"/>
            <a:ext cx="72694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0">
                <a:solidFill>
                  <a:srgbClr val="FFFFFF"/>
                </a:solidFill>
                <a:latin typeface="Arial"/>
              </a:rPr>
              <a:t>Точної кількості ми не знаємо. Але доступні дані показують: дідівщина була масовим досвідом, а не рідкісним винятком.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3886200"/>
            <a:ext cx="7772400" cy="1234440"/>
          </a:xfrm>
          <a:prstGeom prst="rect">
            <a:avLst/>
          </a:prstGeom>
          <a:solidFill>
            <a:srgbClr val="000000"/>
          </a:solidFill>
          <a:ln>
            <a:solidFill>
              <a:srgbClr val="7373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4096512"/>
            <a:ext cx="72694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0">
                <a:solidFill>
                  <a:srgbClr val="FFFFFF"/>
                </a:solidFill>
                <a:latin typeface="Arial"/>
              </a:rPr>
              <a:t>Служба закінчувалася. Але правила казарми могли повертатися разом із людиною додому.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336792"/>
            <a:ext cx="8183879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50" b="0">
                <a:solidFill>
                  <a:srgbClr val="DCDCDC"/>
                </a:solidFill>
                <a:latin typeface="Arial"/>
              </a:rPr>
              <a:t>Джерела: Левада-Центр, опитування 2006; Human Rights Watch, The Wrongs of Passage, 2004; дані про чисельність призову.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Дедовщина как перенос вжитой злости в гражданскую жизнь — v2</dc:title>
  <dc:subject>Дедовщина как перенос вжитой злости в гражданскую жизнь</dc:subject>
  <dc:creator>OpenAI</dc:creator>
  <cp:lastModifiedBy>OpenAI</cp:lastModifiedBy>
  <cp:revision>1</cp:revision>
  <dcterms:created xsi:type="dcterms:W3CDTF">2026-06-14T17:00:33Z</dcterms:created>
  <dcterms:modified xsi:type="dcterms:W3CDTF">2026-06-14T17:00:33Z</dcterms:modified>
</cp:coreProperties>
</file>