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original_class.png">    </p:cNvPr>
          <p:cNvPicPr>
            <a:picLocks noChangeAspect="1"/>
          </p:cNvPicPr>
          <p:nvPr/>
        </p:nvPicPr>
        <p:blipFill>
          <a:blip r:embed="rId1"/>
          <a:srcRect l="76" r="76" t="0" b="0"/>
          <a:stretch/>
        </p:blipFill>
        <p:spPr>
          <a:xfrm>
            <a:off x="5715000" y="475488"/>
            <a:ext cx="5989320" cy="4498848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5715000" y="4974336"/>
            <a:ext cx="5989320" cy="54864"/>
          </a:xfrm>
          <a:prstGeom prst="rect">
            <a:avLst/>
          </a:prstGeom>
          <a:solidFill>
            <a:srgbClr val="F47C20"/>
          </a:solidFill>
          <a:ln w="12700">
            <a:solidFill>
              <a:srgbClr val="F47C20">
                <a:alpha val="0"/>
              </a:srgbClr>
            </a:solidFill>
            <a:prstDash val="solid"/>
          </a:ln>
        </p:spPr>
      </p:sp>
      <p:sp>
        <p:nvSpPr>
          <p:cNvPr id="4" name="Text 1"/>
          <p:cNvSpPr/>
          <p:nvPr/>
        </p:nvSpPr>
        <p:spPr>
          <a:xfrm>
            <a:off x="658368" y="950976"/>
            <a:ext cx="466344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47C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Насилие над детьми</a:t>
            </a:r>
            <a:endParaRPr lang="en-US" sz="2100" dirty="0"/>
          </a:p>
        </p:txBody>
      </p:sp>
      <p:sp>
        <p:nvSpPr>
          <p:cNvPr id="5" name="Text 2"/>
          <p:cNvSpPr/>
          <p:nvPr/>
        </p:nvSpPr>
        <p:spPr>
          <a:xfrm>
            <a:off x="658368" y="1481328"/>
            <a:ext cx="4663440" cy="1325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8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То, чего не видно</a:t>
            </a:r>
            <a:endParaRPr lang="en-US" sz="4400" dirty="0"/>
          </a:p>
          <a:p>
            <a:pPr algn="l" indent="0" marL="0">
              <a:lnSpc>
                <a:spcPct val="85000"/>
              </a:lnSpc>
              <a:buNone/>
            </a:pPr>
            <a:r>
              <a:rPr lang="en-US" sz="4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 первого взгляда</a:t>
            </a:r>
            <a:endParaRPr lang="en-US" sz="4400" dirty="0"/>
          </a:p>
        </p:txBody>
      </p:sp>
      <p:sp>
        <p:nvSpPr>
          <p:cNvPr id="6" name="Text 3"/>
          <p:cNvSpPr/>
          <p:nvPr/>
        </p:nvSpPr>
        <p:spPr>
          <a:xfrm>
            <a:off x="658368" y="3127248"/>
            <a:ext cx="4709160" cy="69494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3000"/>
              </a:lnSpc>
              <a:buNone/>
            </a:pPr>
            <a:r>
              <a:rPr lang="en-US" sz="1800" dirty="0">
                <a:solidFill>
                  <a:srgbClr val="E5E7E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Короткая визуальная презентация о масштабе проблемы по данным UNICEF и ВОЗ по Европе</a:t>
            </a:r>
            <a:endParaRPr lang="en-US" sz="1800" dirty="0"/>
          </a:p>
        </p:txBody>
      </p:sp>
      <p:sp>
        <p:nvSpPr>
          <p:cNvPr id="7" name="Shape 4"/>
          <p:cNvSpPr/>
          <p:nvPr/>
        </p:nvSpPr>
        <p:spPr>
          <a:xfrm>
            <a:off x="658368" y="5193792"/>
            <a:ext cx="10835640" cy="512064"/>
          </a:xfrm>
          <a:prstGeom prst="roundRect">
            <a:avLst>
              <a:gd name="adj" fmla="val 21429"/>
            </a:avLst>
          </a:prstGeom>
          <a:solidFill>
            <a:srgbClr val="1F2937"/>
          </a:solidFill>
          <a:ln w="12700">
            <a:solidFill>
              <a:srgbClr val="1F2937">
                <a:alpha val="0"/>
              </a:srgbClr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68680" y="5358384"/>
            <a:ext cx="10378440" cy="14630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120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Все изображения в презентации созданы ИИ. Это не реальные дети и не реальный класс.</a:t>
            </a:r>
            <a:endParaRPr lang="en-US" sz="112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29184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0F172A"/>
          </a:solidFill>
          <a:ln w="12700">
            <a:solidFill>
              <a:srgbClr val="0F172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397764"/>
            <a:ext cx="1691640" cy="1280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визуализация</a:t>
            </a:r>
            <a:endParaRPr lang="en-US" sz="920" dirty="0"/>
          </a:p>
        </p:txBody>
      </p:sp>
      <p:sp>
        <p:nvSpPr>
          <p:cNvPr id="4" name="Text 2"/>
          <p:cNvSpPr/>
          <p:nvPr/>
        </p:nvSpPr>
        <p:spPr>
          <a:xfrm>
            <a:off x="502920" y="777240"/>
            <a:ext cx="7955280" cy="6858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Сначала это выглядит как обычный класс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30352" y="1481328"/>
            <a:ext cx="7498080" cy="40233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 первый взгляд — спокойная школьная сцена.</a:t>
            </a:r>
            <a:endParaRPr lang="en-US" sz="1600" dirty="0"/>
          </a:p>
        </p:txBody>
      </p:sp>
      <p:pic>
        <p:nvPicPr>
          <p:cNvPr id="6" name="Image 0" descr="/mnt/data/original_class.png">    </p:cNvPr>
          <p:cNvPicPr>
            <a:picLocks noChangeAspect="1"/>
          </p:cNvPicPr>
          <p:nvPr/>
        </p:nvPicPr>
        <p:blipFill>
          <a:blip r:embed="rId1"/>
          <a:srcRect l="0" r="0" t="11250" b="11250"/>
          <a:stretch/>
        </p:blipFill>
        <p:spPr>
          <a:xfrm>
            <a:off x="530352" y="1965960"/>
            <a:ext cx="7315200" cy="4251960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8183880" y="1965960"/>
            <a:ext cx="3474720" cy="4251960"/>
          </a:xfrm>
          <a:prstGeom prst="roundRect">
            <a:avLst>
              <a:gd name="adj" fmla="val 4737"/>
            </a:avLst>
          </a:prstGeom>
          <a:solidFill>
            <a:srgbClr val="FFFFFF"/>
          </a:solidFill>
          <a:ln w="1524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458200" y="2304288"/>
            <a:ext cx="2907792" cy="224028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2000"/>
              </a:lnSpc>
              <a:buNone/>
            </a:pPr>
            <a:r>
              <a:rPr lang="en-US" sz="2000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Дети сидят за партами, читают, улыбаются.</a:t>
            </a:r>
            <a:endParaRPr lang="en-US" sz="2000" dirty="0"/>
          </a:p>
          <a:p>
            <a:pPr algn="l" indent="0" marL="0">
              <a:lnSpc>
                <a:spcPct val="92000"/>
              </a:lnSpc>
              <a:buNone/>
            </a:pPr>
            <a:endParaRPr lang="en-US" sz="2000" dirty="0"/>
          </a:p>
          <a:p>
            <a:pPr algn="l" indent="0" marL="0">
              <a:lnSpc>
                <a:spcPct val="92000"/>
              </a:lnSpc>
              <a:buNone/>
            </a:pPr>
            <a:r>
              <a:rPr lang="en-US" sz="2000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Но статистика говорит: за привычной картинкой может скрываться опыт насилия.</a:t>
            </a:r>
            <a:endParaRPr lang="en-US" sz="2000" dirty="0"/>
          </a:p>
        </p:txBody>
      </p:sp>
      <p:sp>
        <p:nvSpPr>
          <p:cNvPr id="9" name="Shape 6"/>
          <p:cNvSpPr/>
          <p:nvPr/>
        </p:nvSpPr>
        <p:spPr>
          <a:xfrm>
            <a:off x="8458200" y="5029200"/>
            <a:ext cx="2880360" cy="621792"/>
          </a:xfrm>
          <a:prstGeom prst="roundRect">
            <a:avLst>
              <a:gd name="adj" fmla="val 17647"/>
            </a:avLst>
          </a:prstGeom>
          <a:solidFill>
            <a:srgbClr val="FFF1E7"/>
          </a:solidFill>
          <a:ln w="12700">
            <a:solidFill>
              <a:srgbClr val="F47C20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641080" y="5184648"/>
            <a:ext cx="2514600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F47C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изменится, если наложить статистику?</a:t>
            </a:r>
            <a:endParaRPr lang="en-US" sz="1700" dirty="0"/>
          </a:p>
        </p:txBody>
      </p:sp>
      <p:sp>
        <p:nvSpPr>
          <p:cNvPr id="11" name="Text 8"/>
          <p:cNvSpPr/>
          <p:nvPr/>
        </p:nvSpPr>
        <p:spPr>
          <a:xfrm>
            <a:off x="502920" y="6519672"/>
            <a:ext cx="11155680" cy="2011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 слайде — синтетическая ИИ-иллюстрация, не фотография реальных детей.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75488"/>
            <a:ext cx="7680960" cy="5029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Теперь посмотрите на тот же класс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66928" y="1033272"/>
            <a:ext cx="813816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Сначала зритель видит только кружки. Смысл раскрывается на следующем слайде.</a:t>
            </a:r>
            <a:endParaRPr lang="en-US" sz="1500" dirty="0"/>
          </a:p>
        </p:txBody>
      </p:sp>
      <p:pic>
        <p:nvPicPr>
          <p:cNvPr id="4" name="Image 0" descr="/mnt/data/marked_class.png">    </p:cNvPr>
          <p:cNvPicPr>
            <a:picLocks noChangeAspect="1"/>
          </p:cNvPicPr>
          <p:nvPr/>
        </p:nvPicPr>
        <p:blipFill>
          <a:blip r:embed="rId1"/>
          <a:srcRect l="0" r="0" t="7031" b="7031"/>
          <a:stretch/>
        </p:blipFill>
        <p:spPr>
          <a:xfrm>
            <a:off x="530352" y="1572768"/>
            <a:ext cx="7022592" cy="452628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909560" y="1572768"/>
            <a:ext cx="3767328" cy="4526280"/>
          </a:xfrm>
          <a:prstGeom prst="roundRect">
            <a:avLst>
              <a:gd name="adj" fmla="val 4369"/>
            </a:avLst>
          </a:prstGeom>
          <a:solidFill>
            <a:srgbClr val="FFFFFF"/>
          </a:solidFill>
          <a:ln w="15240">
            <a:solidFill>
              <a:srgbClr val="E2E8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183880" y="1901952"/>
            <a:ext cx="3218688" cy="731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86000"/>
              </a:lnSpc>
              <a:buNone/>
            </a:pPr>
            <a:r>
              <a:rPr lang="en-US" sz="25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Как вы думаете,</a:t>
            </a:r>
            <a:endParaRPr lang="en-US" sz="2500" dirty="0"/>
          </a:p>
          <a:p>
            <a:pPr algn="ctr" indent="0" marL="0">
              <a:lnSpc>
                <a:spcPct val="86000"/>
              </a:lnSpc>
              <a:buNone/>
            </a:pPr>
            <a:r>
              <a:rPr lang="en-US" sz="25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обозначают кружки?</a:t>
            </a:r>
            <a:endParaRPr lang="en-US" sz="2500" dirty="0"/>
          </a:p>
        </p:txBody>
      </p:sp>
      <p:sp>
        <p:nvSpPr>
          <p:cNvPr id="7" name="Shape 4"/>
          <p:cNvSpPr/>
          <p:nvPr/>
        </p:nvSpPr>
        <p:spPr>
          <a:xfrm>
            <a:off x="8321040" y="2999232"/>
            <a:ext cx="2944368" cy="420624"/>
          </a:xfrm>
          <a:prstGeom prst="roundRect">
            <a:avLst>
              <a:gd name="adj" fmla="val 26087"/>
            </a:avLst>
          </a:prstGeom>
          <a:solidFill>
            <a:srgbClr val="E9F4FF"/>
          </a:solidFill>
          <a:ln w="12700">
            <a:solidFill>
              <a:srgbClr val="E9F4FF">
                <a:alpha val="0"/>
              </a:srgbClr>
            </a:solidFill>
            <a:prstDash val="solid"/>
          </a:ln>
        </p:spPr>
      </p:sp>
      <p:sp>
        <p:nvSpPr>
          <p:cNvPr id="8" name="Shape 5"/>
          <p:cNvSpPr/>
          <p:nvPr/>
        </p:nvSpPr>
        <p:spPr>
          <a:xfrm>
            <a:off x="8321040" y="3566160"/>
            <a:ext cx="2944368" cy="420624"/>
          </a:xfrm>
          <a:prstGeom prst="roundRect">
            <a:avLst>
              <a:gd name="adj" fmla="val 26087"/>
            </a:avLst>
          </a:prstGeom>
          <a:solidFill>
            <a:srgbClr val="FFF1E7"/>
          </a:solidFill>
          <a:ln w="12700">
            <a:solidFill>
              <a:srgbClr val="FFF1E7">
                <a:alpha val="0"/>
              </a:srgbClr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8321040" y="4133088"/>
            <a:ext cx="2944368" cy="420624"/>
          </a:xfrm>
          <a:prstGeom prst="roundRect">
            <a:avLst>
              <a:gd name="adj" fmla="val 26087"/>
            </a:avLst>
          </a:prstGeom>
          <a:solidFill>
            <a:srgbClr val="ECF8EE"/>
          </a:solidFill>
          <a:ln w="12700">
            <a:solidFill>
              <a:srgbClr val="ECF8EE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522208" y="3118104"/>
            <a:ext cx="2542032" cy="1188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20" b="1" dirty="0">
                <a:solidFill>
                  <a:srgbClr val="1687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Посчитайте синие</a:t>
            </a:r>
            <a:endParaRPr lang="en-US" sz="1320" dirty="0"/>
          </a:p>
        </p:txBody>
      </p:sp>
      <p:sp>
        <p:nvSpPr>
          <p:cNvPr id="11" name="Text 8"/>
          <p:cNvSpPr/>
          <p:nvPr/>
        </p:nvSpPr>
        <p:spPr>
          <a:xfrm>
            <a:off x="8522208" y="3685032"/>
            <a:ext cx="2542032" cy="1188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20" b="1" dirty="0">
                <a:solidFill>
                  <a:srgbClr val="F47C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Посчитайте оранжевые</a:t>
            </a:r>
            <a:endParaRPr lang="en-US" sz="1320" dirty="0"/>
          </a:p>
        </p:txBody>
      </p:sp>
      <p:sp>
        <p:nvSpPr>
          <p:cNvPr id="12" name="Text 9"/>
          <p:cNvSpPr/>
          <p:nvPr/>
        </p:nvSpPr>
        <p:spPr>
          <a:xfrm>
            <a:off x="8522208" y="4251960"/>
            <a:ext cx="2542032" cy="1188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20" b="1" dirty="0">
                <a:solidFill>
                  <a:srgbClr val="59B3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Посчитайте зелёные</a:t>
            </a:r>
            <a:endParaRPr lang="en-US" sz="1320" dirty="0"/>
          </a:p>
        </p:txBody>
      </p:sp>
      <p:sp>
        <p:nvSpPr>
          <p:cNvPr id="13" name="Text 10"/>
          <p:cNvSpPr/>
          <p:nvPr/>
        </p:nvSpPr>
        <p:spPr>
          <a:xfrm>
            <a:off x="8138160" y="5074920"/>
            <a:ext cx="3291840" cy="47548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Кружки — условная визуализация статистики, а не утверждение о конкретных людях.</a:t>
            </a:r>
            <a:endParaRPr lang="en-US" sz="106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502920"/>
            <a:ext cx="7315200" cy="5029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обозначают кружки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66928" y="1060704"/>
            <a:ext cx="749808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Это не отметки реальных детей. Это условная статистическая модель.</a:t>
            </a:r>
            <a:endParaRPr lang="en-US" sz="1500" dirty="0"/>
          </a:p>
        </p:txBody>
      </p:sp>
      <p:pic>
        <p:nvPicPr>
          <p:cNvPr id="4" name="Image 0" descr="/mnt/data/marked_class.png">    </p:cNvPr>
          <p:cNvPicPr>
            <a:picLocks noChangeAspect="1"/>
          </p:cNvPicPr>
          <p:nvPr/>
        </p:nvPicPr>
        <p:blipFill>
          <a:blip r:embed="rId1"/>
          <a:srcRect l="0" r="0" t="3191" b="3191"/>
          <a:stretch/>
        </p:blipFill>
        <p:spPr>
          <a:xfrm>
            <a:off x="548640" y="1572768"/>
            <a:ext cx="6446520" cy="4526280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7452360" y="1572768"/>
            <a:ext cx="4160520" cy="4526280"/>
          </a:xfrm>
          <a:prstGeom prst="roundRect">
            <a:avLst>
              <a:gd name="adj" fmla="val 3956"/>
            </a:avLst>
          </a:prstGeom>
          <a:solidFill>
            <a:srgbClr val="FFFFFF"/>
          </a:solidFill>
          <a:ln w="15240">
            <a:solidFill>
              <a:srgbClr val="E2E8F0"/>
            </a:solidFill>
            <a:prstDash val="solid"/>
          </a:ln>
        </p:spPr>
      </p:sp>
      <p:sp>
        <p:nvSpPr>
          <p:cNvPr id="6" name="Shape 3"/>
          <p:cNvSpPr/>
          <p:nvPr/>
        </p:nvSpPr>
        <p:spPr>
          <a:xfrm>
            <a:off x="7863840" y="2139696"/>
            <a:ext cx="292608" cy="292608"/>
          </a:xfrm>
          <a:prstGeom prst="ellipse">
            <a:avLst/>
          </a:prstGeom>
          <a:solidFill>
            <a:srgbClr val="1687D9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275320" y="2048256"/>
            <a:ext cx="2468880" cy="2286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Синий</a:t>
            </a:r>
            <a:endParaRPr lang="en-US" sz="1900" dirty="0"/>
          </a:p>
        </p:txBody>
      </p:sp>
      <p:sp>
        <p:nvSpPr>
          <p:cNvPr id="8" name="Text 5"/>
          <p:cNvSpPr/>
          <p:nvPr/>
        </p:nvSpPr>
        <p:spPr>
          <a:xfrm>
            <a:off x="8275320" y="2368296"/>
            <a:ext cx="260604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сексуальное насилие</a:t>
            </a:r>
            <a:endParaRPr lang="en-US" sz="1600" dirty="0"/>
          </a:p>
        </p:txBody>
      </p:sp>
      <p:sp>
        <p:nvSpPr>
          <p:cNvPr id="9" name="Shape 6"/>
          <p:cNvSpPr/>
          <p:nvPr/>
        </p:nvSpPr>
        <p:spPr>
          <a:xfrm>
            <a:off x="7863840" y="3200400"/>
            <a:ext cx="292608" cy="292608"/>
          </a:xfrm>
          <a:prstGeom prst="ellipse">
            <a:avLst/>
          </a:prstGeom>
          <a:solidFill>
            <a:srgbClr val="F47C20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275320" y="3108960"/>
            <a:ext cx="2468880" cy="2286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Оранжевый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8275320" y="3429000"/>
            <a:ext cx="260604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физическое насилие</a:t>
            </a:r>
            <a:endParaRPr lang="en-US" sz="1600" dirty="0"/>
          </a:p>
        </p:txBody>
      </p:sp>
      <p:sp>
        <p:nvSpPr>
          <p:cNvPr id="12" name="Shape 9"/>
          <p:cNvSpPr/>
          <p:nvPr/>
        </p:nvSpPr>
        <p:spPr>
          <a:xfrm>
            <a:off x="7863840" y="4261104"/>
            <a:ext cx="292608" cy="292608"/>
          </a:xfrm>
          <a:prstGeom prst="ellipse">
            <a:avLst/>
          </a:prstGeom>
          <a:solidFill>
            <a:srgbClr val="59B344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8275320" y="4169664"/>
            <a:ext cx="2468880" cy="2286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Зелёный</a:t>
            </a:r>
            <a:endParaRPr lang="en-US" sz="1900" dirty="0"/>
          </a:p>
        </p:txBody>
      </p:sp>
      <p:sp>
        <p:nvSpPr>
          <p:cNvPr id="14" name="Text 11"/>
          <p:cNvSpPr/>
          <p:nvPr/>
        </p:nvSpPr>
        <p:spPr>
          <a:xfrm>
            <a:off x="8275320" y="4489704"/>
            <a:ext cx="2606040" cy="34747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эмоциональное / психологическое насилие</a:t>
            </a:r>
            <a:endParaRPr lang="en-US" sz="1600" dirty="0"/>
          </a:p>
        </p:txBody>
      </p:sp>
      <p:sp>
        <p:nvSpPr>
          <p:cNvPr id="15" name="Shape 12"/>
          <p:cNvSpPr/>
          <p:nvPr/>
        </p:nvSpPr>
        <p:spPr>
          <a:xfrm>
            <a:off x="7818120" y="5166360"/>
            <a:ext cx="3401568" cy="420624"/>
          </a:xfrm>
          <a:prstGeom prst="roundRect">
            <a:avLst>
              <a:gd name="adj" fmla="val 26087"/>
            </a:avLst>
          </a:prstGeom>
          <a:solidFill>
            <a:srgbClr val="F1F5F9"/>
          </a:solidFill>
          <a:ln w="12700">
            <a:solidFill>
              <a:srgbClr val="E2E8F0">
                <a:alpha val="0"/>
              </a:srgbClr>
            </a:solidFill>
            <a:prstDash val="solid"/>
          </a:ln>
        </p:spPr>
      </p:sp>
      <p:sp>
        <p:nvSpPr>
          <p:cNvPr id="16" name="Text 13"/>
          <p:cNvSpPr/>
          <p:nvPr/>
        </p:nvSpPr>
        <p:spPr>
          <a:xfrm>
            <a:off x="8001000" y="5285232"/>
            <a:ext cx="3017520" cy="146304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2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Цель — показать масштаб, не идентифицировать людей.</a:t>
            </a:r>
            <a:endParaRPr lang="en-US" sz="1020" dirty="0"/>
          </a:p>
        </p:txBody>
      </p:sp>
      <p:sp>
        <p:nvSpPr>
          <p:cNvPr id="17" name="Text 14"/>
          <p:cNvSpPr/>
          <p:nvPr/>
        </p:nvSpPr>
        <p:spPr>
          <a:xfrm>
            <a:off x="502920" y="6519672"/>
            <a:ext cx="11155680" cy="2011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Цвета в презентации соответствуют уже созданной визуализации с кружками.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02920" y="329184"/>
            <a:ext cx="2011680" cy="310896"/>
          </a:xfrm>
          <a:prstGeom prst="roundRect">
            <a:avLst>
              <a:gd name="adj" fmla="val 23529"/>
            </a:avLst>
          </a:prstGeom>
          <a:solidFill>
            <a:srgbClr val="0F172A"/>
          </a:solidFill>
          <a:ln w="12700">
            <a:solidFill>
              <a:srgbClr val="0F172A">
                <a:alpha val="0"/>
              </a:srgbClr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658368" y="397764"/>
            <a:ext cx="1691640" cy="12801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2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ещё один масштаб</a:t>
            </a:r>
            <a:endParaRPr lang="en-US" sz="920" dirty="0"/>
          </a:p>
        </p:txBody>
      </p:sp>
      <p:sp>
        <p:nvSpPr>
          <p:cNvPr id="4" name="Text 2"/>
          <p:cNvSpPr/>
          <p:nvPr/>
        </p:nvSpPr>
        <p:spPr>
          <a:xfrm>
            <a:off x="548640" y="713232"/>
            <a:ext cx="8503920" cy="53035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Теперь — не класс, а школьная линейка</a:t>
            </a:r>
            <a:endParaRPr lang="en-US" sz="3400" dirty="0"/>
          </a:p>
        </p:txBody>
      </p:sp>
      <p:sp>
        <p:nvSpPr>
          <p:cNvPr id="5" name="Text 3"/>
          <p:cNvSpPr/>
          <p:nvPr/>
        </p:nvSpPr>
        <p:spPr>
          <a:xfrm>
            <a:off x="566928" y="1261872"/>
            <a:ext cx="804672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Когда детей становится больше, статистика не исчезает. Она становится заметнее.</a:t>
            </a:r>
            <a:endParaRPr lang="en-US" sz="1550" dirty="0"/>
          </a:p>
        </p:txBody>
      </p:sp>
      <p:pic>
        <p:nvPicPr>
          <p:cNvPr id="6" name="Image 0" descr="/mnt/data/школьное_собрание_во_дворе.png">    </p:cNvPr>
          <p:cNvPicPr>
            <a:picLocks noChangeAspect="1"/>
          </p:cNvPicPr>
          <p:nvPr/>
        </p:nvPicPr>
        <p:blipFill>
          <a:blip r:embed="rId1"/>
          <a:srcRect l="0" r="0" t="11391" b="11391"/>
          <a:stretch/>
        </p:blipFill>
        <p:spPr>
          <a:xfrm>
            <a:off x="530352" y="1691640"/>
            <a:ext cx="7452360" cy="4315968"/>
          </a:xfrm>
          <a:prstGeom prst="rect">
            <a:avLst/>
          </a:prstGeom>
        </p:spPr>
      </p:pic>
      <p:sp>
        <p:nvSpPr>
          <p:cNvPr id="7" name="Shape 4"/>
          <p:cNvSpPr/>
          <p:nvPr/>
        </p:nvSpPr>
        <p:spPr>
          <a:xfrm>
            <a:off x="8321040" y="1691640"/>
            <a:ext cx="3337560" cy="4315968"/>
          </a:xfrm>
          <a:prstGeom prst="roundRect">
            <a:avLst>
              <a:gd name="adj" fmla="val 4932"/>
            </a:avLst>
          </a:prstGeom>
          <a:solidFill>
            <a:srgbClr val="FFFFFF"/>
          </a:solidFill>
          <a:ln w="15240">
            <a:solidFill>
              <a:srgbClr val="E2E8F0"/>
            </a:solidFill>
            <a:prstDash val="solid"/>
          </a:ln>
        </p:spPr>
      </p:sp>
      <p:sp>
        <p:nvSpPr>
          <p:cNvPr id="8" name="Text 5"/>
          <p:cNvSpPr/>
          <p:nvPr/>
        </p:nvSpPr>
        <p:spPr>
          <a:xfrm>
            <a:off x="8577072" y="2048256"/>
            <a:ext cx="2788920" cy="6583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2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 первый взгляд — обычная школьная сцена.</a:t>
            </a:r>
            <a:endParaRPr lang="en-US" sz="2200" dirty="0"/>
          </a:p>
        </p:txBody>
      </p:sp>
      <p:sp>
        <p:nvSpPr>
          <p:cNvPr id="9" name="Text 6"/>
          <p:cNvSpPr/>
          <p:nvPr/>
        </p:nvSpPr>
        <p:spPr>
          <a:xfrm>
            <a:off x="8613648" y="3035808"/>
            <a:ext cx="2697480" cy="8412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92000"/>
              </a:lnSpc>
              <a:buNone/>
            </a:pPr>
            <a:r>
              <a:rPr lang="en-US" sz="165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Дети стоят на линейке, взрослые рядом, всё выглядит спокойно и празднично.</a:t>
            </a:r>
            <a:endParaRPr lang="en-US" sz="1650" dirty="0"/>
          </a:p>
        </p:txBody>
      </p:sp>
      <p:sp>
        <p:nvSpPr>
          <p:cNvPr id="10" name="Shape 7"/>
          <p:cNvSpPr/>
          <p:nvPr/>
        </p:nvSpPr>
        <p:spPr>
          <a:xfrm>
            <a:off x="8577072" y="4608576"/>
            <a:ext cx="2816352" cy="658368"/>
          </a:xfrm>
          <a:prstGeom prst="roundRect">
            <a:avLst>
              <a:gd name="adj" fmla="val 19444"/>
            </a:avLst>
          </a:prstGeom>
          <a:solidFill>
            <a:srgbClr val="FFF1E7"/>
          </a:solidFill>
          <a:ln w="12700">
            <a:solidFill>
              <a:srgbClr val="FFF1E7">
                <a:alpha val="0"/>
              </a:srgbClr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8759952" y="4782312"/>
            <a:ext cx="2450592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50" b="1" dirty="0">
                <a:solidFill>
                  <a:srgbClr val="F47C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изменится, если показать статистику здесь?</a:t>
            </a:r>
            <a:endParaRPr lang="en-US" sz="1650" dirty="0"/>
          </a:p>
        </p:txBody>
      </p:sp>
      <p:sp>
        <p:nvSpPr>
          <p:cNvPr id="12" name="Text 9"/>
          <p:cNvSpPr/>
          <p:nvPr/>
        </p:nvSpPr>
        <p:spPr>
          <a:xfrm>
            <a:off x="502920" y="6519672"/>
            <a:ext cx="11155680" cy="2011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 слайде — синтетическая ИИ-иллюстрация, не фотография реальной школы или реальных детей.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93776"/>
            <a:ext cx="8686800" cy="5029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4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Та же линейка с условными кружками</a:t>
            </a:r>
            <a:endParaRPr lang="en-US" sz="3400" dirty="0"/>
          </a:p>
        </p:txBody>
      </p:sp>
      <p:sp>
        <p:nvSpPr>
          <p:cNvPr id="3" name="Text 1"/>
          <p:cNvSpPr/>
          <p:nvPr/>
        </p:nvSpPr>
        <p:spPr>
          <a:xfrm>
            <a:off x="566928" y="1042416"/>
            <a:ext cx="905256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Цвета уже знакомы: синий, оранжевый, зелёный. Кружки — не про конкретных детей, а про масштаб.</a:t>
            </a:r>
            <a:endParaRPr lang="en-US" sz="1500" dirty="0"/>
          </a:p>
        </p:txBody>
      </p:sp>
      <p:pic>
        <p:nvPicPr>
          <p:cNvPr id="4" name="Image 0" descr="/mnt/data/школьная_встреча_во_дворе_на_солнце.png">    </p:cNvPr>
          <p:cNvPicPr>
            <a:picLocks noChangeAspect="1"/>
          </p:cNvPicPr>
          <p:nvPr/>
        </p:nvPicPr>
        <p:blipFill>
          <a:blip r:embed="rId1"/>
          <a:srcRect l="0" r="0" t="9606" b="9606"/>
          <a:stretch/>
        </p:blipFill>
        <p:spPr>
          <a:xfrm>
            <a:off x="530352" y="1572768"/>
            <a:ext cx="7424928" cy="4498848"/>
          </a:xfrm>
          <a:prstGeom prst="rect">
            <a:avLst/>
          </a:prstGeom>
        </p:spPr>
      </p:pic>
      <p:sp>
        <p:nvSpPr>
          <p:cNvPr id="5" name="Shape 2"/>
          <p:cNvSpPr/>
          <p:nvPr/>
        </p:nvSpPr>
        <p:spPr>
          <a:xfrm>
            <a:off x="8302752" y="1572768"/>
            <a:ext cx="3355848" cy="4498848"/>
          </a:xfrm>
          <a:prstGeom prst="roundRect">
            <a:avLst>
              <a:gd name="adj" fmla="val 4905"/>
            </a:avLst>
          </a:prstGeom>
          <a:solidFill>
            <a:srgbClr val="FFFFFF"/>
          </a:solidFill>
          <a:ln w="15240">
            <a:solidFill>
              <a:srgbClr val="E2E8F0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8613648" y="1901952"/>
            <a:ext cx="2697480" cy="29260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650" b="1" dirty="0">
                <a:solidFill>
                  <a:srgbClr val="F47C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Вопрос зрителю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8577072" y="2331720"/>
            <a:ext cx="2788920" cy="43891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25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вы видите теперь?</a:t>
            </a:r>
            <a:endParaRPr lang="en-US" sz="2500" dirty="0"/>
          </a:p>
        </p:txBody>
      </p:sp>
      <p:sp>
        <p:nvSpPr>
          <p:cNvPr id="8" name="Shape 5"/>
          <p:cNvSpPr/>
          <p:nvPr/>
        </p:nvSpPr>
        <p:spPr>
          <a:xfrm>
            <a:off x="8796528" y="3145536"/>
            <a:ext cx="164592" cy="164592"/>
          </a:xfrm>
          <a:prstGeom prst="ellipse">
            <a:avLst/>
          </a:prstGeom>
          <a:solidFill>
            <a:srgbClr val="1687D9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9070848" y="3127248"/>
            <a:ext cx="2011680" cy="2011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0" b="1" dirty="0">
                <a:solidFill>
                  <a:srgbClr val="1687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Посчитайте синие</a:t>
            </a:r>
            <a:endParaRPr lang="en-US" sz="1350" dirty="0"/>
          </a:p>
        </p:txBody>
      </p:sp>
      <p:sp>
        <p:nvSpPr>
          <p:cNvPr id="10" name="Shape 7"/>
          <p:cNvSpPr/>
          <p:nvPr/>
        </p:nvSpPr>
        <p:spPr>
          <a:xfrm>
            <a:off x="8796528" y="3675888"/>
            <a:ext cx="164592" cy="164592"/>
          </a:xfrm>
          <a:prstGeom prst="ellipse">
            <a:avLst/>
          </a:prstGeom>
          <a:solidFill>
            <a:srgbClr val="F47C20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9070848" y="3657600"/>
            <a:ext cx="2011680" cy="2011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0" b="1" dirty="0">
                <a:solidFill>
                  <a:srgbClr val="F47C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Посчитайте оранжевые</a:t>
            </a:r>
            <a:endParaRPr lang="en-US" sz="1350" dirty="0"/>
          </a:p>
        </p:txBody>
      </p:sp>
      <p:sp>
        <p:nvSpPr>
          <p:cNvPr id="12" name="Shape 9"/>
          <p:cNvSpPr/>
          <p:nvPr/>
        </p:nvSpPr>
        <p:spPr>
          <a:xfrm>
            <a:off x="8796528" y="4206240"/>
            <a:ext cx="164592" cy="164592"/>
          </a:xfrm>
          <a:prstGeom prst="ellipse">
            <a:avLst/>
          </a:prstGeom>
          <a:solidFill>
            <a:srgbClr val="59B344"/>
          </a:solidFill>
          <a:ln w="15240">
            <a:solidFill>
              <a:srgbClr val="FFFFFF"/>
            </a:solidFill>
            <a:prstDash val="solid"/>
          </a:ln>
        </p:spPr>
      </p:sp>
      <p:sp>
        <p:nvSpPr>
          <p:cNvPr id="13" name="Text 10"/>
          <p:cNvSpPr/>
          <p:nvPr/>
        </p:nvSpPr>
        <p:spPr>
          <a:xfrm>
            <a:off x="9070848" y="4187952"/>
            <a:ext cx="2011680" cy="2011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0" b="1" dirty="0">
                <a:solidFill>
                  <a:srgbClr val="59B3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Посчитайте зелёные</a:t>
            </a:r>
            <a:endParaRPr lang="en-US" sz="1350" dirty="0"/>
          </a:p>
        </p:txBody>
      </p:sp>
      <p:sp>
        <p:nvSpPr>
          <p:cNvPr id="14" name="Shape 11"/>
          <p:cNvSpPr/>
          <p:nvPr/>
        </p:nvSpPr>
        <p:spPr>
          <a:xfrm>
            <a:off x="8577072" y="4901184"/>
            <a:ext cx="2788920" cy="530352"/>
          </a:xfrm>
          <a:prstGeom prst="roundRect">
            <a:avLst>
              <a:gd name="adj" fmla="val 20690"/>
            </a:avLst>
          </a:prstGeom>
          <a:solidFill>
            <a:srgbClr val="F1F5F9"/>
          </a:solidFill>
          <a:ln w="12700">
            <a:solidFill>
              <a:srgbClr val="E2E8F0">
                <a:alpha val="0"/>
              </a:srgbClr>
            </a:solidFill>
            <a:prstDash val="solid"/>
          </a:ln>
        </p:spPr>
      </p:sp>
      <p:sp>
        <p:nvSpPr>
          <p:cNvPr id="15" name="Text 12"/>
          <p:cNvSpPr/>
          <p:nvPr/>
        </p:nvSpPr>
        <p:spPr>
          <a:xfrm>
            <a:off x="8759952" y="5056632"/>
            <a:ext cx="2423160" cy="2011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6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Это экологичная визуализация: без идентификации и без утверждений о реальных людях.</a:t>
            </a:r>
            <a:endParaRPr lang="en-US" sz="1060" dirty="0"/>
          </a:p>
        </p:txBody>
      </p:sp>
      <p:sp>
        <p:nvSpPr>
          <p:cNvPr id="16" name="Text 13"/>
          <p:cNvSpPr/>
          <p:nvPr/>
        </p:nvSpPr>
        <p:spPr>
          <a:xfrm>
            <a:off x="502920" y="6519672"/>
            <a:ext cx="11155680" cy="2011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8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Изображение создано ИИ. Кружки — условная статистическая модель для объяснения масштаба.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502920"/>
            <a:ext cx="9144000" cy="54864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Европа: масштабы проблемы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585216" y="1078992"/>
            <a:ext cx="886968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Оценки ВОЗ по Европейскому региону: опыт до достижения 18 лет.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594360" y="1783080"/>
            <a:ext cx="3520440" cy="2423160"/>
          </a:xfrm>
          <a:prstGeom prst="roundRect">
            <a:avLst>
              <a:gd name="adj" fmla="val 6038"/>
            </a:avLst>
          </a:prstGeom>
          <a:solidFill>
            <a:srgbClr val="FFFFFF"/>
          </a:solidFill>
          <a:ln w="13970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94360" y="1783080"/>
            <a:ext cx="91440" cy="2423160"/>
          </a:xfrm>
          <a:prstGeom prst="rect">
            <a:avLst/>
          </a:prstGeom>
          <a:solidFill>
            <a:srgbClr val="1687D9"/>
          </a:solidFill>
          <a:ln w="12700">
            <a:solidFill>
              <a:srgbClr val="1687D9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84248"/>
            <a:ext cx="3108960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Сексуальное насилие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2496312"/>
            <a:ext cx="310896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687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≈18 млн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822960" y="3081528"/>
            <a:ext cx="310896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примерно 1 из 10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22960" y="3547872"/>
            <a:ext cx="310896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до 18 лет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343400" y="1783080"/>
            <a:ext cx="3520440" cy="2423160"/>
          </a:xfrm>
          <a:prstGeom prst="roundRect">
            <a:avLst>
              <a:gd name="adj" fmla="val 6038"/>
            </a:avLst>
          </a:prstGeom>
          <a:solidFill>
            <a:srgbClr val="FFFFFF"/>
          </a:solidFill>
          <a:ln w="13970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43400" y="1783080"/>
            <a:ext cx="91440" cy="2423160"/>
          </a:xfrm>
          <a:prstGeom prst="rect">
            <a:avLst/>
          </a:prstGeom>
          <a:solidFill>
            <a:srgbClr val="F47C20"/>
          </a:solidFill>
          <a:ln w="12700">
            <a:solidFill>
              <a:srgbClr val="F47C20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72000" y="1984248"/>
            <a:ext cx="3108960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Физическое насилие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72000" y="2496312"/>
            <a:ext cx="310896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47C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≈44 млн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572000" y="3081528"/>
            <a:ext cx="310896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примерно 1 из 4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572000" y="3547872"/>
            <a:ext cx="310896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до 18 лет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8092440" y="1783080"/>
            <a:ext cx="3520440" cy="2423160"/>
          </a:xfrm>
          <a:prstGeom prst="roundRect">
            <a:avLst>
              <a:gd name="adj" fmla="val 6038"/>
            </a:avLst>
          </a:prstGeom>
          <a:solidFill>
            <a:srgbClr val="FFFFFF"/>
          </a:solidFill>
          <a:ln w="1397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092440" y="1783080"/>
            <a:ext cx="91440" cy="2423160"/>
          </a:xfrm>
          <a:prstGeom prst="rect">
            <a:avLst/>
          </a:prstGeom>
          <a:solidFill>
            <a:srgbClr val="59B344"/>
          </a:solidFill>
          <a:ln w="12700">
            <a:solidFill>
              <a:srgbClr val="59B344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21040" y="1984248"/>
            <a:ext cx="3108960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Эмоциональное насилие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21040" y="2496312"/>
            <a:ext cx="310896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59B3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≈55 млн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8321040" y="3081528"/>
            <a:ext cx="310896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примерно 1 из 3–4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321040" y="3547872"/>
            <a:ext cx="310896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до 18 лет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1051560" y="4892040"/>
            <a:ext cx="10058400" cy="676656"/>
          </a:xfrm>
          <a:prstGeom prst="roundRect">
            <a:avLst>
              <a:gd name="adj" fmla="val 21622"/>
            </a:avLst>
          </a:prstGeom>
          <a:solidFill>
            <a:srgbClr val="0F172A"/>
          </a:solidFill>
          <a:ln w="12700">
            <a:solidFill>
              <a:srgbClr val="0F172A">
                <a:alpha val="0"/>
              </a:srgbClr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234440" y="5093208"/>
            <a:ext cx="969264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Это не исключение. Это масштабная и часто скрытая проблема.</a:t>
            </a:r>
            <a:endParaRPr lang="en-US" sz="1900" dirty="0"/>
          </a:p>
        </p:txBody>
      </p:sp>
      <p:sp>
        <p:nvSpPr>
          <p:cNvPr id="24" name="Text 22"/>
          <p:cNvSpPr/>
          <p:nvPr/>
        </p:nvSpPr>
        <p:spPr>
          <a:xfrm>
            <a:off x="594360" y="6126480"/>
            <a:ext cx="10972800" cy="182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Источник: WHO Regional Office for Europe, Preventing child maltreatment.</a:t>
            </a:r>
            <a:endParaRPr lang="en-US" sz="9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66928" y="493776"/>
            <a:ext cx="8686800" cy="56692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8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Мир: это не редкость</a:t>
            </a:r>
            <a:endParaRPr lang="en-US" sz="3800" dirty="0"/>
          </a:p>
        </p:txBody>
      </p:sp>
      <p:sp>
        <p:nvSpPr>
          <p:cNvPr id="3" name="Text 1"/>
          <p:cNvSpPr/>
          <p:nvPr/>
        </p:nvSpPr>
        <p:spPr>
          <a:xfrm>
            <a:off x="585216" y="1078992"/>
            <a:ext cx="9235440" cy="25603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5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Когда считать не отдельные случаи, а массовые практики и пожизненный опыт.</a:t>
            </a:r>
            <a:endParaRPr lang="en-US" sz="1550" dirty="0"/>
          </a:p>
        </p:txBody>
      </p:sp>
      <p:sp>
        <p:nvSpPr>
          <p:cNvPr id="4" name="Shape 2"/>
          <p:cNvSpPr/>
          <p:nvPr/>
        </p:nvSpPr>
        <p:spPr>
          <a:xfrm>
            <a:off x="594360" y="1737360"/>
            <a:ext cx="3474720" cy="2487168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3970">
            <a:solidFill>
              <a:srgbClr val="E2E8F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94360" y="1737360"/>
            <a:ext cx="91440" cy="2487168"/>
          </a:xfrm>
          <a:prstGeom prst="rect">
            <a:avLst/>
          </a:prstGeom>
          <a:solidFill>
            <a:srgbClr val="59B344"/>
          </a:solidFill>
          <a:ln w="12700">
            <a:solidFill>
              <a:srgbClr val="59B344">
                <a:alpha val="0"/>
              </a:srgbClr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38528"/>
            <a:ext cx="3063240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Насильственная дисциплина дома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2960" y="2450592"/>
            <a:ext cx="306324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59B344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≈1,6 млрд</a:t>
            </a:r>
            <a:endParaRPr lang="en-US" sz="3200" dirty="0"/>
          </a:p>
        </p:txBody>
      </p:sp>
      <p:sp>
        <p:nvSpPr>
          <p:cNvPr id="8" name="Text 6"/>
          <p:cNvSpPr/>
          <p:nvPr/>
        </p:nvSpPr>
        <p:spPr>
          <a:xfrm>
            <a:off x="822960" y="3035808"/>
            <a:ext cx="306324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примерно 2 из 3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22960" y="3502152"/>
            <a:ext cx="306324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психологическое и/или физическое наказание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4361688" y="1737360"/>
            <a:ext cx="3474720" cy="2487168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3970">
            <a:solidFill>
              <a:srgbClr val="E2E8F0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4361688" y="1737360"/>
            <a:ext cx="91440" cy="2487168"/>
          </a:xfrm>
          <a:prstGeom prst="rect">
            <a:avLst/>
          </a:prstGeom>
          <a:solidFill>
            <a:srgbClr val="F47C20"/>
          </a:solidFill>
          <a:ln w="12700">
            <a:solidFill>
              <a:srgbClr val="F47C20">
                <a:alpha val="0"/>
              </a:srgbClr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4590288" y="1938528"/>
            <a:ext cx="3063240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Телесные наказания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4590288" y="2450592"/>
            <a:ext cx="306324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47C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≈1,2 млрд</a:t>
            </a:r>
            <a:endParaRPr lang="en-US" sz="3200" dirty="0"/>
          </a:p>
        </p:txBody>
      </p:sp>
      <p:sp>
        <p:nvSpPr>
          <p:cNvPr id="14" name="Text 12"/>
          <p:cNvSpPr/>
          <p:nvPr/>
        </p:nvSpPr>
        <p:spPr>
          <a:xfrm>
            <a:off x="4590288" y="3035808"/>
            <a:ext cx="306324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примерно каждый 2-й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4590288" y="3502152"/>
            <a:ext cx="306324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дома, со стороны взрослых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8129016" y="1737360"/>
            <a:ext cx="3474720" cy="2487168"/>
          </a:xfrm>
          <a:prstGeom prst="roundRect">
            <a:avLst>
              <a:gd name="adj" fmla="val 5882"/>
            </a:avLst>
          </a:prstGeom>
          <a:solidFill>
            <a:srgbClr val="FFFFFF"/>
          </a:solidFill>
          <a:ln w="13970">
            <a:solidFill>
              <a:srgbClr val="E2E8F0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8129016" y="1737360"/>
            <a:ext cx="91440" cy="2487168"/>
          </a:xfrm>
          <a:prstGeom prst="rect">
            <a:avLst/>
          </a:prstGeom>
          <a:solidFill>
            <a:srgbClr val="1687D9"/>
          </a:solidFill>
          <a:ln w="12700">
            <a:solidFill>
              <a:srgbClr val="1687D9">
                <a:alpha val="0"/>
              </a:srgbClr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357616" y="1938528"/>
            <a:ext cx="3063240" cy="393192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Сексуальное насилие в детстве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357616" y="2450592"/>
            <a:ext cx="3063240" cy="502920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1687D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≈1 из 5</a:t>
            </a:r>
            <a:endParaRPr lang="en-US" sz="3200" dirty="0"/>
          </a:p>
        </p:txBody>
      </p:sp>
      <p:sp>
        <p:nvSpPr>
          <p:cNvPr id="20" name="Text 18"/>
          <p:cNvSpPr/>
          <p:nvPr/>
        </p:nvSpPr>
        <p:spPr>
          <a:xfrm>
            <a:off x="8357616" y="3035808"/>
            <a:ext cx="306324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если учитывать неконтактные формы</a:t>
            </a:r>
            <a:endParaRPr lang="en-US" sz="1800" dirty="0"/>
          </a:p>
        </p:txBody>
      </p:sp>
      <p:sp>
        <p:nvSpPr>
          <p:cNvPr id="21" name="Text 19"/>
          <p:cNvSpPr/>
          <p:nvPr/>
        </p:nvSpPr>
        <p:spPr>
          <a:xfrm>
            <a:off x="8357616" y="3502152"/>
            <a:ext cx="3063240" cy="384048"/>
          </a:xfrm>
          <a:prstGeom prst="rect">
            <a:avLst/>
          </a:prstGeom>
          <a:noFill/>
          <a:ln/>
        </p:spPr>
        <p:txBody>
          <a:bodyPr wrap="square" lIns="381" tIns="381" rIns="381" bIns="381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475569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контактные формы: ≈1 из 8 девочек, ≈1 из 11 мальчиков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777240" y="4910328"/>
            <a:ext cx="10652760" cy="758952"/>
          </a:xfrm>
          <a:prstGeom prst="roundRect">
            <a:avLst>
              <a:gd name="adj" fmla="val 19277"/>
            </a:avLst>
          </a:prstGeom>
          <a:solidFill>
            <a:srgbClr val="FFFFFF"/>
          </a:solidFill>
          <a:ln w="12700">
            <a:solidFill>
              <a:srgbClr val="E2E8F0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1005840" y="5102352"/>
            <a:ext cx="10195560" cy="31089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750" b="1" dirty="0">
                <a:solidFill>
                  <a:srgbClr val="0F172A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Обычный класс не выглядит «проблемным». Но статистика показывает: насилие может быть рядом — в любой школе, любом районе, любой стране.</a:t>
            </a:r>
            <a:endParaRPr lang="en-US" sz="1750" dirty="0"/>
          </a:p>
        </p:txBody>
      </p:sp>
      <p:sp>
        <p:nvSpPr>
          <p:cNvPr id="24" name="Text 22"/>
          <p:cNvSpPr/>
          <p:nvPr/>
        </p:nvSpPr>
        <p:spPr>
          <a:xfrm>
            <a:off x="594360" y="6126480"/>
            <a:ext cx="10972800" cy="182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950" dirty="0">
                <a:solidFill>
                  <a:srgbClr val="64748B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Источники: UNICEF Data; UNICEF “When Numbers Demand Action”; WHO child maltreatment fact sheet.</a:t>
            </a:r>
            <a:endParaRPr lang="en-US" sz="9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mnt/data/marked_class.png">    </p:cNvPr>
          <p:cNvPicPr>
            <a:picLocks noChangeAspect="1"/>
          </p:cNvPicPr>
          <p:nvPr/>
        </p:nvPicPr>
        <p:blipFill>
          <a:blip r:embed="rId1"/>
          <a:srcRect l="0" r="0" t="909" b="909"/>
          <a:stretch/>
        </p:blipFill>
        <p:spPr>
          <a:xfrm>
            <a:off x="6629400" y="685800"/>
            <a:ext cx="5029200" cy="370332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40080" y="749808"/>
            <a:ext cx="5486400" cy="45720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100" b="1" dirty="0">
                <a:solidFill>
                  <a:srgbClr val="F47C2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Главная мысль</a:t>
            </a:r>
            <a:endParaRPr lang="en-US" sz="2100" dirty="0"/>
          </a:p>
        </p:txBody>
      </p:sp>
      <p:sp>
        <p:nvSpPr>
          <p:cNvPr id="4" name="Text 1"/>
          <p:cNvSpPr/>
          <p:nvPr/>
        </p:nvSpPr>
        <p:spPr>
          <a:xfrm>
            <a:off x="640080" y="1261872"/>
            <a:ext cx="5669280" cy="84124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87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Насилие над детьми часто невидимо снаружи.</a:t>
            </a:r>
            <a:endParaRPr lang="en-US" sz="3600" dirty="0"/>
          </a:p>
        </p:txBody>
      </p:sp>
      <p:sp>
        <p:nvSpPr>
          <p:cNvPr id="5" name="Text 2"/>
          <p:cNvSpPr/>
          <p:nvPr/>
        </p:nvSpPr>
        <p:spPr>
          <a:xfrm>
            <a:off x="658368" y="2359152"/>
            <a:ext cx="5715000" cy="73152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3000"/>
              </a:lnSpc>
              <a:buNone/>
            </a:pPr>
            <a:r>
              <a:rPr lang="en-US" sz="1650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Презентация не говорит о конкретных людях на изображении. Она показывает, как статистика меняет восприятие обычной школьной сцены.</a:t>
            </a:r>
            <a:endParaRPr lang="en-US" sz="1650" dirty="0"/>
          </a:p>
        </p:txBody>
      </p:sp>
      <p:sp>
        <p:nvSpPr>
          <p:cNvPr id="6" name="Shape 3"/>
          <p:cNvSpPr/>
          <p:nvPr/>
        </p:nvSpPr>
        <p:spPr>
          <a:xfrm>
            <a:off x="658368" y="3730752"/>
            <a:ext cx="5779008" cy="1325880"/>
          </a:xfrm>
          <a:prstGeom prst="roundRect">
            <a:avLst>
              <a:gd name="adj" fmla="val 11034"/>
            </a:avLst>
          </a:prstGeom>
          <a:solidFill>
            <a:srgbClr val="1F2937"/>
          </a:solidFill>
          <a:ln w="12700">
            <a:solidFill>
              <a:srgbClr val="1F2937">
                <a:alpha val="0"/>
              </a:srgbClr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896112" y="3913632"/>
            <a:ext cx="5303520" cy="219456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Что важно помнить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96112" y="4242816"/>
            <a:ext cx="5074920" cy="6400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50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цифры нельзя складывать</a:t>
            </a:r>
            <a:endParaRPr lang="en-US" sz="1350" dirty="0"/>
          </a:p>
          <a:p>
            <a:pPr algn="l" indent="0" marL="0">
              <a:lnSpc>
                <a:spcPct val="90000"/>
              </a:lnSpc>
              <a:buNone/>
            </a:pPr>
            <a:r>
              <a:rPr lang="en-US" sz="1350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категории могут пересекаться</a:t>
            </a:r>
            <a:endParaRPr lang="en-US" sz="1350" dirty="0"/>
          </a:p>
          <a:p>
            <a:pPr algn="l" indent="0" marL="0">
              <a:lnSpc>
                <a:spcPct val="90000"/>
              </a:lnSpc>
              <a:buNone/>
            </a:pPr>
            <a:r>
              <a:rPr lang="en-US" sz="1350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разные источники считают разные формы насилия</a:t>
            </a:r>
            <a:endParaRPr lang="en-US" sz="1350" dirty="0"/>
          </a:p>
          <a:p>
            <a:pPr algn="l" indent="0" marL="0">
              <a:lnSpc>
                <a:spcPct val="90000"/>
              </a:lnSpc>
              <a:buNone/>
            </a:pPr>
            <a:r>
              <a:rPr lang="en-US" sz="1350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• недоучёт остаётся большой проблемой</a:t>
            </a:r>
            <a:endParaRPr lang="en-US" sz="1350" dirty="0"/>
          </a:p>
        </p:txBody>
      </p:sp>
      <p:sp>
        <p:nvSpPr>
          <p:cNvPr id="9" name="Shape 6"/>
          <p:cNvSpPr/>
          <p:nvPr/>
        </p:nvSpPr>
        <p:spPr>
          <a:xfrm>
            <a:off x="6629400" y="4645152"/>
            <a:ext cx="5029200" cy="1188720"/>
          </a:xfrm>
          <a:prstGeom prst="roundRect">
            <a:avLst>
              <a:gd name="adj" fmla="val 12308"/>
            </a:avLst>
          </a:prstGeom>
          <a:solidFill>
            <a:srgbClr val="1F2937"/>
          </a:solidFill>
          <a:ln w="12700">
            <a:solidFill>
              <a:srgbClr val="1F2937">
                <a:alpha val="0"/>
              </a:srgbClr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6903720" y="4828032"/>
            <a:ext cx="4480560" cy="201168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Источники данных</a:t>
            </a: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6903720" y="5129784"/>
            <a:ext cx="4434840" cy="438912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80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UNICEF Data: violent discipline, sexual violence</a:t>
            </a:r>
            <a:endParaRPr lang="en-US" sz="1080" dirty="0"/>
          </a:p>
          <a:p>
            <a:pPr algn="l" indent="0" marL="0">
              <a:lnSpc>
                <a:spcPct val="90000"/>
              </a:lnSpc>
              <a:buNone/>
            </a:pPr>
            <a:r>
              <a:rPr lang="en-US" sz="1080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WHO Europe: preventing child maltreatment</a:t>
            </a:r>
            <a:endParaRPr lang="en-US" sz="1080" dirty="0"/>
          </a:p>
          <a:p>
            <a:pPr algn="l" indent="0" marL="0">
              <a:lnSpc>
                <a:spcPct val="90000"/>
              </a:lnSpc>
              <a:buNone/>
            </a:pPr>
            <a:r>
              <a:rPr lang="en-US" sz="1080" dirty="0">
                <a:solidFill>
                  <a:srgbClr val="E2E8F0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Загруженный файл: сводка по насилию в детстве</a:t>
            </a:r>
            <a:endParaRPr lang="en-US" sz="1080" dirty="0"/>
          </a:p>
        </p:txBody>
      </p:sp>
      <p:sp>
        <p:nvSpPr>
          <p:cNvPr id="12" name="Text 9"/>
          <p:cNvSpPr/>
          <p:nvPr/>
        </p:nvSpPr>
        <p:spPr>
          <a:xfrm>
            <a:off x="658368" y="6144768"/>
            <a:ext cx="10881360" cy="182880"/>
          </a:xfrm>
          <a:prstGeom prst="rect">
            <a:avLst/>
          </a:prstGeom>
          <a:noFill/>
          <a:ln/>
        </p:spPr>
        <p:txBody>
          <a:bodyPr wrap="square" lIns="1016" tIns="1016" rIns="1016" bIns="1016" rtlCol="0" anchor="t">
            <a:normAutofit/>
          </a:bodyPr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050" dirty="0">
                <a:solidFill>
                  <a:srgbClr val="CBD5E1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Все изображения — синтетические ИИ-иллюстрации.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ptos Display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OpenAI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Насилие над детьми: то, чего не видно с первого взгляда</dc:title>
  <dc:subject>Насилие над детьми: визуальная презентация</dc:subject>
  <dc:creator>OpenAI</dc:creator>
  <cp:lastModifiedBy>OpenAI</cp:lastModifiedBy>
  <cp:revision>1</cp:revision>
  <dcterms:created xsi:type="dcterms:W3CDTF">2026-06-10T07:45:51Z</dcterms:created>
  <dcterms:modified xsi:type="dcterms:W3CDTF">2026-06-10T07:45:51Z</dcterms:modified>
</cp:coreProperties>
</file>